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5">
  <p:sldMasterIdLst>
    <p:sldMasterId id="2147483660" r:id="rId1"/>
  </p:sldMasterIdLst>
  <p:notesMasterIdLst>
    <p:notesMasterId r:id="rId18"/>
  </p:notesMasterIdLst>
  <p:handoutMasterIdLst>
    <p:handoutMasterId r:id="rId19"/>
  </p:handoutMasterIdLst>
  <p:sldIdLst>
    <p:sldId id="501" r:id="rId2"/>
    <p:sldId id="558" r:id="rId3"/>
    <p:sldId id="568" r:id="rId4"/>
    <p:sldId id="559" r:id="rId5"/>
    <p:sldId id="548" r:id="rId6"/>
    <p:sldId id="547" r:id="rId7"/>
    <p:sldId id="549" r:id="rId8"/>
    <p:sldId id="565" r:id="rId9"/>
    <p:sldId id="566" r:id="rId10"/>
    <p:sldId id="567" r:id="rId11"/>
    <p:sldId id="562" r:id="rId12"/>
    <p:sldId id="546" r:id="rId13"/>
    <p:sldId id="550" r:id="rId14"/>
    <p:sldId id="551" r:id="rId15"/>
    <p:sldId id="509" r:id="rId16"/>
    <p:sldId id="552" r:id="rId17"/>
  </p:sldIdLst>
  <p:sldSz cx="9144000" cy="6858000" type="screen4x3"/>
  <p:notesSz cx="6797675" cy="9928225"/>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xmlns="">
        <p14:section name="Sezione predefinita" id="{EBE27250-9E91-466C-A4DB-13E0111C4AE9}">
          <p14:sldIdLst/>
        </p14:section>
        <p14:section name="Sezione senza titolo" id="{2E43965E-090C-44A0-BA8E-04FB9A712FFF}">
          <p14:sldIdLst>
            <p14:sldId id="501"/>
            <p14:sldId id="558"/>
            <p14:sldId id="568"/>
            <p14:sldId id="559"/>
            <p14:sldId id="548"/>
            <p14:sldId id="547"/>
            <p14:sldId id="549"/>
            <p14:sldId id="565"/>
            <p14:sldId id="566"/>
            <p14:sldId id="567"/>
            <p14:sldId id="562"/>
            <p14:sldId id="546"/>
            <p14:sldId id="550"/>
            <p14:sldId id="551"/>
            <p14:sldId id="509"/>
            <p14:sldId id="552"/>
          </p14:sldIdLst>
        </p14:section>
      </p14:sectionLst>
    </p:ex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D99694"/>
    <a:srgbClr val="21162D"/>
    <a:srgbClr val="AB322F"/>
    <a:srgbClr val="FFCCFF"/>
    <a:srgbClr val="990000"/>
    <a:srgbClr val="9C0000"/>
    <a:srgbClr val="003300"/>
    <a:srgbClr val="A00000"/>
    <a:srgbClr val="21B01A"/>
    <a:srgbClr val="55627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Stile medio 2 - Color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139" autoAdjust="0"/>
    <p:restoredTop sz="92299" autoAdjust="0"/>
  </p:normalViewPr>
  <p:slideViewPr>
    <p:cSldViewPr>
      <p:cViewPr varScale="1">
        <p:scale>
          <a:sx n="107" d="100"/>
          <a:sy n="107" d="100"/>
        </p:scale>
        <p:origin x="-1734"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1234"/>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1" y="0"/>
            <a:ext cx="2945659" cy="496411"/>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sz="quarter" idx="1"/>
          </p:nvPr>
        </p:nvSpPr>
        <p:spPr>
          <a:xfrm>
            <a:off x="3850444" y="0"/>
            <a:ext cx="2945659" cy="496411"/>
          </a:xfrm>
          <a:prstGeom prst="rect">
            <a:avLst/>
          </a:prstGeom>
        </p:spPr>
        <p:txBody>
          <a:bodyPr vert="horz" lIns="91440" tIns="45720" rIns="91440" bIns="45720" rtlCol="0"/>
          <a:lstStyle>
            <a:lvl1pPr algn="r">
              <a:defRPr sz="1200"/>
            </a:lvl1pPr>
          </a:lstStyle>
          <a:p>
            <a:fld id="{92278465-D49B-4AB5-AEDA-D64C48A31274}" type="datetimeFigureOut">
              <a:rPr lang="it-IT" smtClean="0"/>
              <a:pPr/>
              <a:t>30/10/2018</a:t>
            </a:fld>
            <a:endParaRPr lang="it-IT"/>
          </a:p>
        </p:txBody>
      </p:sp>
      <p:sp>
        <p:nvSpPr>
          <p:cNvPr id="4" name="Segnaposto piè di pagina 3"/>
          <p:cNvSpPr>
            <a:spLocks noGrp="1"/>
          </p:cNvSpPr>
          <p:nvPr>
            <p:ph type="ftr" sz="quarter" idx="2"/>
          </p:nvPr>
        </p:nvSpPr>
        <p:spPr>
          <a:xfrm>
            <a:off x="1" y="9430091"/>
            <a:ext cx="2945659" cy="496411"/>
          </a:xfrm>
          <a:prstGeom prst="rect">
            <a:avLst/>
          </a:prstGeom>
        </p:spPr>
        <p:txBody>
          <a:bodyPr vert="horz" lIns="91440" tIns="45720" rIns="91440" bIns="45720" rtlCol="0" anchor="b"/>
          <a:lstStyle>
            <a:lvl1pPr algn="l">
              <a:defRPr sz="1200"/>
            </a:lvl1pPr>
          </a:lstStyle>
          <a:p>
            <a:endParaRPr lang="it-IT"/>
          </a:p>
        </p:txBody>
      </p:sp>
      <p:sp>
        <p:nvSpPr>
          <p:cNvPr id="5" name="Segnaposto numero diapositiva 4"/>
          <p:cNvSpPr>
            <a:spLocks noGrp="1"/>
          </p:cNvSpPr>
          <p:nvPr>
            <p:ph type="sldNum" sz="quarter" idx="3"/>
          </p:nvPr>
        </p:nvSpPr>
        <p:spPr>
          <a:xfrm>
            <a:off x="3850444" y="9430091"/>
            <a:ext cx="2945659" cy="496411"/>
          </a:xfrm>
          <a:prstGeom prst="rect">
            <a:avLst/>
          </a:prstGeom>
        </p:spPr>
        <p:txBody>
          <a:bodyPr vert="horz" lIns="91440" tIns="45720" rIns="91440" bIns="45720" rtlCol="0" anchor="b"/>
          <a:lstStyle>
            <a:lvl1pPr algn="r">
              <a:defRPr sz="1200"/>
            </a:lvl1pPr>
          </a:lstStyle>
          <a:p>
            <a:fld id="{169FBF70-AC37-4FD6-BF69-99DC5748E7EC}" type="slidenum">
              <a:rPr lang="it-IT" smtClean="0"/>
              <a:pPr/>
              <a:t>‹N›</a:t>
            </a:fld>
            <a:endParaRPr lang="it-IT"/>
          </a:p>
        </p:txBody>
      </p:sp>
    </p:spTree>
    <p:extLst>
      <p:ext uri="{BB962C8B-B14F-4D97-AF65-F5344CB8AC3E}">
        <p14:creationId xmlns:p14="http://schemas.microsoft.com/office/powerpoint/2010/main" xmlns="" val="385592224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1" y="0"/>
            <a:ext cx="2945659" cy="498136"/>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50444" y="0"/>
            <a:ext cx="2945659" cy="498136"/>
          </a:xfrm>
          <a:prstGeom prst="rect">
            <a:avLst/>
          </a:prstGeom>
        </p:spPr>
        <p:txBody>
          <a:bodyPr vert="horz" lIns="91440" tIns="45720" rIns="91440" bIns="45720" rtlCol="0"/>
          <a:lstStyle>
            <a:lvl1pPr algn="r">
              <a:defRPr sz="1200"/>
            </a:lvl1pPr>
          </a:lstStyle>
          <a:p>
            <a:fld id="{B0CFA4E2-B307-4B29-AFAD-E42927BDDE49}" type="datetimeFigureOut">
              <a:rPr lang="it-IT" smtClean="0"/>
              <a:pPr/>
              <a:t>30/10/2018</a:t>
            </a:fld>
            <a:endParaRPr lang="it-IT"/>
          </a:p>
        </p:txBody>
      </p:sp>
      <p:sp>
        <p:nvSpPr>
          <p:cNvPr id="4" name="Segnaposto immagine diapositiva 3"/>
          <p:cNvSpPr>
            <a:spLocks noGrp="1" noRot="1" noChangeAspect="1"/>
          </p:cNvSpPr>
          <p:nvPr>
            <p:ph type="sldImg" idx="2"/>
          </p:nvPr>
        </p:nvSpPr>
        <p:spPr>
          <a:xfrm>
            <a:off x="1166813" y="1241425"/>
            <a:ext cx="4464050" cy="3349625"/>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79768" y="4777958"/>
            <a:ext cx="5438140" cy="3909239"/>
          </a:xfrm>
          <a:prstGeom prst="rect">
            <a:avLst/>
          </a:prstGeom>
        </p:spPr>
        <p:txBody>
          <a:bodyPr vert="horz" lIns="91440" tIns="45720" rIns="91440" bIns="45720" rtlCol="0"/>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1" y="9430093"/>
            <a:ext cx="2945659" cy="498135"/>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50444" y="9430093"/>
            <a:ext cx="2945659" cy="498135"/>
          </a:xfrm>
          <a:prstGeom prst="rect">
            <a:avLst/>
          </a:prstGeom>
        </p:spPr>
        <p:txBody>
          <a:bodyPr vert="horz" lIns="91440" tIns="45720" rIns="91440" bIns="45720" rtlCol="0" anchor="b"/>
          <a:lstStyle>
            <a:lvl1pPr algn="r">
              <a:defRPr sz="1200"/>
            </a:lvl1pPr>
          </a:lstStyle>
          <a:p>
            <a:fld id="{4019EAD2-79B0-4A99-B080-55BAF907716F}" type="slidenum">
              <a:rPr lang="it-IT" smtClean="0"/>
              <a:pPr/>
              <a:t>‹N›</a:t>
            </a:fld>
            <a:endParaRPr lang="it-IT"/>
          </a:p>
        </p:txBody>
      </p:sp>
    </p:spTree>
    <p:extLst>
      <p:ext uri="{BB962C8B-B14F-4D97-AF65-F5344CB8AC3E}">
        <p14:creationId xmlns:p14="http://schemas.microsoft.com/office/powerpoint/2010/main" xmlns="" val="9908993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4019EAD2-79B0-4A99-B080-55BAF907716F}" type="slidenum">
              <a:rPr lang="it-IT" smtClean="0"/>
              <a:pPr/>
              <a:t>6</a:t>
            </a:fld>
            <a:endParaRPr lang="it-IT"/>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4019EAD2-79B0-4A99-B080-55BAF907716F}" type="slidenum">
              <a:rPr lang="it-IT" smtClean="0"/>
              <a:pPr/>
              <a:t>11</a:t>
            </a:fld>
            <a:endParaRPr lang="it-IT"/>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a:t>Fare clic per modificare lo stile del titolo</a:t>
            </a:r>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p>
        </p:txBody>
      </p:sp>
      <p:sp>
        <p:nvSpPr>
          <p:cNvPr id="4" name="Segnaposto data 3"/>
          <p:cNvSpPr>
            <a:spLocks noGrp="1"/>
          </p:cNvSpPr>
          <p:nvPr>
            <p:ph type="dt" sz="half" idx="10"/>
          </p:nvPr>
        </p:nvSpPr>
        <p:spPr/>
        <p:txBody>
          <a:bodyPr/>
          <a:lstStyle/>
          <a:p>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7A41E1B-4F70-4964-A407-84C68BE8251C}" type="slidenum">
              <a:rPr lang="it-IT" smtClean="0"/>
              <a:pPr/>
              <a:t>‹N›</a:t>
            </a:fld>
            <a:endParaRPr lang="it-IT"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7A41E1B-4F70-4964-A407-84C68BE8251C}" type="slidenum">
              <a:rPr lang="it-IT" smtClean="0"/>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7A41E1B-4F70-4964-A407-84C68BE8251C}" type="slidenum">
              <a:rPr lang="it-IT" smtClean="0"/>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7A41E1B-4F70-4964-A407-84C68BE8251C}" type="slidenum">
              <a:rPr lang="it-IT" smtClean="0"/>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a:t>Fare clic per modificare lo stile del titolo</a:t>
            </a:r>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stili del testo dello schema</a:t>
            </a:r>
          </a:p>
        </p:txBody>
      </p:sp>
      <p:sp>
        <p:nvSpPr>
          <p:cNvPr id="4" name="Segnaposto data 3"/>
          <p:cNvSpPr>
            <a:spLocks noGrp="1"/>
          </p:cNvSpPr>
          <p:nvPr>
            <p:ph type="dt" sz="half" idx="10"/>
          </p:nvPr>
        </p:nvSpPr>
        <p:spPr/>
        <p:txBody>
          <a:bodyPr/>
          <a:lstStyle/>
          <a:p>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7A41E1B-4F70-4964-A407-84C68BE8251C}" type="slidenum">
              <a:rPr lang="it-IT" smtClean="0"/>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p:cNvSpPr>
            <a:spLocks noGrp="1"/>
          </p:cNvSpPr>
          <p:nvPr>
            <p:ph type="dt" sz="half" idx="10"/>
          </p:nvPr>
        </p:nvSpPr>
        <p:spPr/>
        <p:txBody>
          <a:bodyPr/>
          <a:lstStyle/>
          <a:p>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E7A41E1B-4F70-4964-A407-84C68BE8251C}" type="slidenum">
              <a:rPr lang="it-IT" smtClean="0"/>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a:t>Fare clic per modificare lo stile del titolo</a:t>
            </a:r>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p:cNvSpPr>
            <a:spLocks noGrp="1"/>
          </p:cNvSpPr>
          <p:nvPr>
            <p:ph type="dt" sz="half" idx="10"/>
          </p:nvPr>
        </p:nvSpPr>
        <p:spPr/>
        <p:txBody>
          <a:bodyPr/>
          <a:lstStyle/>
          <a:p>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E7A41E1B-4F70-4964-A407-84C68BE8251C}" type="slidenum">
              <a:rPr lang="it-IT" smtClean="0"/>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data 2"/>
          <p:cNvSpPr>
            <a:spLocks noGrp="1"/>
          </p:cNvSpPr>
          <p:nvPr>
            <p:ph type="dt" sz="half" idx="10"/>
          </p:nvPr>
        </p:nvSpPr>
        <p:spPr/>
        <p:txBody>
          <a:bodyPr/>
          <a:lstStyle/>
          <a:p>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E7A41E1B-4F70-4964-A407-84C68BE8251C}" type="slidenum">
              <a:rPr lang="it-IT" smtClean="0"/>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E7A41E1B-4F70-4964-A407-84C68BE8251C}" type="slidenum">
              <a:rPr lang="it-IT" smtClean="0"/>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a:t>Fare clic per modificare lo stile del titolo</a:t>
            </a:r>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Segnaposto data 4"/>
          <p:cNvSpPr>
            <a:spLocks noGrp="1"/>
          </p:cNvSpPr>
          <p:nvPr>
            <p:ph type="dt" sz="half" idx="10"/>
          </p:nvPr>
        </p:nvSpPr>
        <p:spPr/>
        <p:txBody>
          <a:bodyPr/>
          <a:lstStyle/>
          <a:p>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E7A41E1B-4F70-4964-A407-84C68BE8251C}" type="slidenum">
              <a:rPr lang="it-IT" smtClean="0"/>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a:t>Fare clic per modificare lo stile del titolo</a:t>
            </a:r>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Segnaposto data 4"/>
          <p:cNvSpPr>
            <a:spLocks noGrp="1"/>
          </p:cNvSpPr>
          <p:nvPr>
            <p:ph type="dt" sz="half" idx="10"/>
          </p:nvPr>
        </p:nvSpPr>
        <p:spPr/>
        <p:txBody>
          <a:bodyPr/>
          <a:lstStyle/>
          <a:p>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E7A41E1B-4F70-4964-A407-84C68BE8251C}" type="slidenum">
              <a:rPr lang="it-IT" smtClean="0"/>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a:t>Fare clic per modificare lo stile del titolo</a:t>
            </a:r>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A41E1B-4F70-4964-A407-84C68BE8251C}" type="slidenum">
              <a:rPr lang="it-IT" smtClean="0"/>
              <a:pPr/>
              <a:t>‹N›</a:t>
            </a:fld>
            <a:endParaRPr lang="it-IT"/>
          </a:p>
        </p:txBody>
      </p:sp>
      <p:sp>
        <p:nvSpPr>
          <p:cNvPr id="7" name="Rettangolo 6"/>
          <p:cNvSpPr/>
          <p:nvPr userDrawn="1"/>
        </p:nvSpPr>
        <p:spPr>
          <a:xfrm>
            <a:off x="0" y="0"/>
            <a:ext cx="9144000" cy="980728"/>
          </a:xfrm>
          <a:prstGeom prst="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it-IT"/>
          </a:p>
        </p:txBody>
      </p:sp>
      <p:cxnSp>
        <p:nvCxnSpPr>
          <p:cNvPr id="8" name="Connettore diritto 25"/>
          <p:cNvCxnSpPr/>
          <p:nvPr userDrawn="1"/>
        </p:nvCxnSpPr>
        <p:spPr>
          <a:xfrm>
            <a:off x="497858" y="6165304"/>
            <a:ext cx="8290429" cy="0"/>
          </a:xfrm>
          <a:prstGeom prst="line">
            <a:avLst/>
          </a:prstGeom>
          <a:ln>
            <a:solidFill>
              <a:schemeClr val="bg1">
                <a:lumMod val="65000"/>
              </a:schemeClr>
            </a:solidFill>
          </a:ln>
        </p:spPr>
        <p:style>
          <a:lnRef idx="1">
            <a:schemeClr val="accent2"/>
          </a:lnRef>
          <a:fillRef idx="0">
            <a:schemeClr val="accent2"/>
          </a:fillRef>
          <a:effectRef idx="0">
            <a:schemeClr val="accent2"/>
          </a:effectRef>
          <a:fontRef idx="minor">
            <a:schemeClr val="tx1"/>
          </a:fontRef>
        </p:style>
      </p:cxn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mailto:dirittoannuale@br.camcom.it"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4.xml.rels><?xml version="1.0" encoding="UTF-8" standalone="yes"?>
<Relationships xmlns="http://schemas.openxmlformats.org/package/2006/relationships"><Relationship Id="rId3" Type="http://schemas.openxmlformats.org/officeDocument/2006/relationships/hyperlink" Target="mailto:cciaa@br.legalmail.camcom.it" TargetMode="External"/><Relationship Id="rId2" Type="http://schemas.openxmlformats.org/officeDocument/2006/relationships/image" Target="../media/image5.jpeg"/><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image" Target="../media/image6.jpeg"/></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hyperlink" Target="mailto:alternanza.scuola.lavoro@br.camcom.it" TargetMode="External"/><Relationship Id="rId2" Type="http://schemas.openxmlformats.org/officeDocument/2006/relationships/hyperlink" Target="http://www.br.camcom.it/" TargetMode="Externa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hyperlink" Target="http://www.br.camcom.it/alternanza_scuola_lavoro.asp?ln=&amp;idtema=1&amp;idtemacat=1&amp;page=informazioni&amp;idcategoria=62872;" TargetMode="External"/><Relationship Id="rId2" Type="http://schemas.openxmlformats.org/officeDocument/2006/relationships/hyperlink" Target="http://scuolalavoro.registroimprese.it/" TargetMode="Externa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ttangolo 5"/>
          <p:cNvSpPr/>
          <p:nvPr/>
        </p:nvSpPr>
        <p:spPr>
          <a:xfrm>
            <a:off x="3779912" y="6237312"/>
            <a:ext cx="1944216" cy="5486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15" name="Segnaposto numero diapositiva 14"/>
          <p:cNvSpPr>
            <a:spLocks noGrp="1"/>
          </p:cNvSpPr>
          <p:nvPr>
            <p:ph type="sldNum" sz="quarter" idx="12"/>
          </p:nvPr>
        </p:nvSpPr>
        <p:spPr/>
        <p:txBody>
          <a:bodyPr vert="horz" lIns="91440" tIns="45720" rIns="91440" bIns="45720" rtlCol="0" anchor="ctr"/>
          <a:lstStyle/>
          <a:p>
            <a:fld id="{E7A41E1B-4F70-4964-A407-84C68BE8251C}" type="slidenum">
              <a:rPr lang="it-IT"/>
              <a:pPr/>
              <a:t>1</a:t>
            </a:fld>
            <a:endParaRPr lang="it-IT" dirty="0"/>
          </a:p>
        </p:txBody>
      </p:sp>
      <p:sp>
        <p:nvSpPr>
          <p:cNvPr id="11" name="Ovale 10"/>
          <p:cNvSpPr/>
          <p:nvPr/>
        </p:nvSpPr>
        <p:spPr>
          <a:xfrm>
            <a:off x="1151620" y="1772816"/>
            <a:ext cx="6804756" cy="3816424"/>
          </a:xfrm>
          <a:prstGeom prst="ellipse">
            <a:avLst/>
          </a:prstGeom>
        </p:spPr>
        <p:style>
          <a:lnRef idx="3">
            <a:schemeClr val="lt1">
              <a:hueOff val="0"/>
              <a:satOff val="0"/>
              <a:lumOff val="0"/>
              <a:alphaOff val="0"/>
            </a:schemeClr>
          </a:lnRef>
          <a:fillRef idx="1">
            <a:schemeClr val="accent2">
              <a:hueOff val="0"/>
              <a:satOff val="0"/>
              <a:lumOff val="0"/>
              <a:alphaOff val="0"/>
            </a:schemeClr>
          </a:fillRef>
          <a:effectRef idx="1">
            <a:schemeClr val="accent2">
              <a:hueOff val="0"/>
              <a:satOff val="0"/>
              <a:lumOff val="0"/>
              <a:alphaOff val="0"/>
            </a:schemeClr>
          </a:effectRef>
          <a:fontRef idx="minor">
            <a:schemeClr val="lt1"/>
          </a:fontRef>
        </p:style>
      </p:sp>
      <p:sp>
        <p:nvSpPr>
          <p:cNvPr id="12" name="Ovale 4"/>
          <p:cNvSpPr/>
          <p:nvPr/>
        </p:nvSpPr>
        <p:spPr>
          <a:xfrm>
            <a:off x="2195736" y="2636912"/>
            <a:ext cx="4868628" cy="2169395"/>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7940" tIns="27940" rIns="27940" bIns="27940" numCol="1" spcCol="1270" anchor="ctr" anchorCtr="0">
            <a:noAutofit/>
          </a:bodyPr>
          <a:lstStyle/>
          <a:p>
            <a:pPr algn="ctr" defTabSz="1955800">
              <a:lnSpc>
                <a:spcPct val="90000"/>
              </a:lnSpc>
              <a:spcBef>
                <a:spcPct val="0"/>
              </a:spcBef>
              <a:spcAft>
                <a:spcPct val="35000"/>
              </a:spcAft>
            </a:pPr>
            <a:r>
              <a:rPr lang="it-IT" sz="3600" b="1" kern="1200" dirty="0"/>
              <a:t>I contributi/voucher per le imprese per percorsi di ASL CCIAA BRINDISI</a:t>
            </a:r>
          </a:p>
          <a:p>
            <a:pPr algn="ctr" defTabSz="1955800">
              <a:lnSpc>
                <a:spcPct val="90000"/>
              </a:lnSpc>
              <a:spcBef>
                <a:spcPct val="0"/>
              </a:spcBef>
              <a:spcAft>
                <a:spcPct val="35000"/>
              </a:spcAft>
            </a:pPr>
            <a:r>
              <a:rPr lang="it-IT" sz="3600" b="1" dirty="0"/>
              <a:t>Annualità 2018</a:t>
            </a:r>
            <a:endParaRPr lang="it-IT" sz="3600" b="1" kern="1200" dirty="0"/>
          </a:p>
        </p:txBody>
      </p:sp>
      <p:pic>
        <p:nvPicPr>
          <p:cNvPr id="8" name="Immagine 1"/>
          <p:cNvPicPr>
            <a:picLocks noChangeAspect="1" noChangeArrowheads="1"/>
          </p:cNvPicPr>
          <p:nvPr/>
        </p:nvPicPr>
        <p:blipFill>
          <a:blip r:embed="rId2" cstate="print"/>
          <a:srcRect/>
          <a:stretch>
            <a:fillRect/>
          </a:stretch>
        </p:blipFill>
        <p:spPr bwMode="auto">
          <a:xfrm>
            <a:off x="539552" y="6165304"/>
            <a:ext cx="1952625" cy="533400"/>
          </a:xfrm>
          <a:prstGeom prst="rect">
            <a:avLst/>
          </a:prstGeom>
          <a:noFill/>
        </p:spPr>
      </p:pic>
    </p:spTree>
    <p:extLst>
      <p:ext uri="{BB962C8B-B14F-4D97-AF65-F5344CB8AC3E}">
        <p14:creationId xmlns:p14="http://schemas.microsoft.com/office/powerpoint/2010/main" xmlns="" val="29659809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ttangolo con angoli arrotondati 27"/>
          <p:cNvSpPr/>
          <p:nvPr/>
        </p:nvSpPr>
        <p:spPr>
          <a:xfrm>
            <a:off x="1127980" y="282531"/>
            <a:ext cx="6888040" cy="596627"/>
          </a:xfrm>
          <a:prstGeom prst="roundRect">
            <a:avLst/>
          </a:prstGeom>
          <a:noFill/>
          <a:ln w="25400" cap="flat" cmpd="sng" algn="ctr">
            <a:noFill/>
            <a:prstDash val="solid"/>
          </a:ln>
          <a:effectLst/>
        </p:spPr>
        <p:txBody>
          <a:bodyPr rtlCol="0" anchor="ctr"/>
          <a:lstStyle/>
          <a:p>
            <a:pPr algn="ctr"/>
            <a:r>
              <a:rPr lang="it-IT" b="1" dirty="0">
                <a:solidFill>
                  <a:schemeClr val="bg1"/>
                </a:solidFill>
              </a:rPr>
              <a:t>COSA FARE PER VERIFICARE LA REGOLARITÀ DEL DIRITTO ANNUALE  ?</a:t>
            </a:r>
          </a:p>
        </p:txBody>
      </p:sp>
      <p:sp>
        <p:nvSpPr>
          <p:cNvPr id="8" name="Segnaposto contenuto 7"/>
          <p:cNvSpPr>
            <a:spLocks noGrp="1"/>
          </p:cNvSpPr>
          <p:nvPr>
            <p:ph idx="1"/>
          </p:nvPr>
        </p:nvSpPr>
        <p:spPr>
          <a:xfrm>
            <a:off x="395536" y="1772816"/>
            <a:ext cx="7776864" cy="3528392"/>
          </a:xfrm>
          <a:noFill/>
        </p:spPr>
        <p:txBody>
          <a:bodyPr>
            <a:normAutofit/>
          </a:bodyPr>
          <a:lstStyle/>
          <a:p>
            <a:pPr marL="0" algn="just">
              <a:spcBef>
                <a:spcPts val="0"/>
              </a:spcBef>
              <a:buNone/>
            </a:pPr>
            <a:r>
              <a:rPr lang="it-IT" sz="2800" dirty="0"/>
              <a:t>Per la verifica della regolarità del diritto annuale è possibile inviare apposita richiesta di controllo all’indirizzo </a:t>
            </a:r>
            <a:r>
              <a:rPr lang="it-IT" sz="2800" u="sng" dirty="0">
                <a:hlinkClick r:id="rId2"/>
              </a:rPr>
              <a:t>dirittoannuale@br.camcom.it</a:t>
            </a:r>
            <a:endParaRPr lang="it-IT" sz="2800" u="sng" dirty="0"/>
          </a:p>
          <a:p>
            <a:pPr marL="0" algn="just">
              <a:spcBef>
                <a:spcPts val="0"/>
              </a:spcBef>
              <a:buNone/>
            </a:pPr>
            <a:r>
              <a:rPr lang="it-IT" sz="2800" dirty="0"/>
              <a:t>indicando nell’oggetto “ALTERNANZA SCUOLA LAVORO - Verifica regolarità diritto annuale - Denominazione impresa/soggetto REA - P.IVA impresa”.</a:t>
            </a:r>
          </a:p>
          <a:p>
            <a:pPr>
              <a:buNone/>
            </a:pPr>
            <a:endParaRPr lang="it-IT" dirty="0"/>
          </a:p>
        </p:txBody>
      </p:sp>
      <p:sp>
        <p:nvSpPr>
          <p:cNvPr id="4" name="Segnaposto numero diapositiva 3"/>
          <p:cNvSpPr>
            <a:spLocks noGrp="1"/>
          </p:cNvSpPr>
          <p:nvPr>
            <p:ph type="sldNum" sz="quarter" idx="12"/>
          </p:nvPr>
        </p:nvSpPr>
        <p:spPr/>
        <p:txBody>
          <a:bodyPr/>
          <a:lstStyle/>
          <a:p>
            <a:fld id="{E7A41E1B-4F70-4964-A407-84C68BE8251C}" type="slidenum">
              <a:rPr lang="it-IT" smtClean="0"/>
              <a:pPr/>
              <a:t>10</a:t>
            </a:fld>
            <a:endParaRPr lang="it-IT"/>
          </a:p>
        </p:txBody>
      </p:sp>
      <p:pic>
        <p:nvPicPr>
          <p:cNvPr id="5" name="Immagine 1">
            <a:extLst>
              <a:ext uri="{FF2B5EF4-FFF2-40B4-BE49-F238E27FC236}">
                <a16:creationId xmlns:a16="http://schemas.microsoft.com/office/drawing/2014/main" xmlns="" id="{7E33E087-FFD2-4F3B-BC99-ACA6A12C3C55}"/>
              </a:ext>
            </a:extLst>
          </p:cNvPr>
          <p:cNvPicPr>
            <a:picLocks noChangeAspect="1" noChangeArrowheads="1"/>
          </p:cNvPicPr>
          <p:nvPr/>
        </p:nvPicPr>
        <p:blipFill>
          <a:blip r:embed="rId3" cstate="print"/>
          <a:srcRect/>
          <a:stretch>
            <a:fillRect/>
          </a:stretch>
        </p:blipFill>
        <p:spPr bwMode="auto">
          <a:xfrm>
            <a:off x="539552" y="6165304"/>
            <a:ext cx="1952625" cy="533400"/>
          </a:xfrm>
          <a:prstGeom prst="rect">
            <a:avLst/>
          </a:prstGeom>
          <a:noFill/>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Segnaposto numero diapositiva 14"/>
          <p:cNvSpPr>
            <a:spLocks noGrp="1"/>
          </p:cNvSpPr>
          <p:nvPr>
            <p:ph type="sldNum" sz="quarter" idx="12"/>
          </p:nvPr>
        </p:nvSpPr>
        <p:spPr/>
        <p:txBody>
          <a:bodyPr vert="horz" lIns="91440" tIns="45720" rIns="91440" bIns="45720" rtlCol="0" anchor="ctr"/>
          <a:lstStyle/>
          <a:p>
            <a:fld id="{E7A41E1B-4F70-4964-A407-84C68BE8251C}" type="slidenum">
              <a:rPr lang="it-IT"/>
              <a:pPr/>
              <a:t>11</a:t>
            </a:fld>
            <a:endParaRPr lang="it-IT" dirty="0"/>
          </a:p>
        </p:txBody>
      </p:sp>
      <p:sp>
        <p:nvSpPr>
          <p:cNvPr id="8" name="Rettangolo con angoli arrotondati 27"/>
          <p:cNvSpPr/>
          <p:nvPr/>
        </p:nvSpPr>
        <p:spPr>
          <a:xfrm>
            <a:off x="323528" y="1484784"/>
            <a:ext cx="8496944" cy="4176464"/>
          </a:xfrm>
          <a:prstGeom prst="roundRect">
            <a:avLst/>
          </a:prstGeom>
          <a:noFill/>
          <a:ln w="25400" cap="flat" cmpd="sng" algn="ctr">
            <a:noFill/>
            <a:prstDash val="solid"/>
          </a:ln>
          <a:effectLst/>
        </p:spPr>
        <p:txBody>
          <a:bodyPr rtlCol="0" anchor="ctr"/>
          <a:lstStyle/>
          <a:p>
            <a:pPr algn="just"/>
            <a:r>
              <a:rPr lang="it-IT" sz="2400" dirty="0"/>
              <a:t>Sono ammesse alle agevolazioni i percorsi di alternanza scuola-lavoro intrapresi da studenti della scuola secondaria di secondo grado, sulla base di convenzioni stipulate tra istituto scolastico e soggetto ospitante, presso la sede legale e/o operativa dell’impresa sita in Brindisi.</a:t>
            </a:r>
          </a:p>
          <a:p>
            <a:pPr algn="just"/>
            <a:r>
              <a:rPr lang="it-IT" sz="2400" dirty="0"/>
              <a:t>I percorsi, dovranno essere realizzati a partire dal </a:t>
            </a:r>
            <a:r>
              <a:rPr lang="it-IT" sz="2400" b="1" dirty="0"/>
              <a:t>01.01.2018</a:t>
            </a:r>
            <a:r>
              <a:rPr lang="it-IT" sz="2400" dirty="0"/>
              <a:t> e fino </a:t>
            </a:r>
            <a:r>
              <a:rPr lang="it-IT" sz="2400"/>
              <a:t>al </a:t>
            </a:r>
            <a:r>
              <a:rPr lang="it-IT" sz="2400" b="1" smtClean="0"/>
              <a:t>31.12.2018</a:t>
            </a:r>
            <a:r>
              <a:rPr lang="it-IT" sz="2400" dirty="0"/>
              <a:t>. Ciascun studente dovrà effettuare un periodo minimo di </a:t>
            </a:r>
            <a:r>
              <a:rPr lang="it-IT" sz="2400" b="1" dirty="0"/>
              <a:t>40 ore</a:t>
            </a:r>
            <a:r>
              <a:rPr lang="it-IT" sz="2400" dirty="0"/>
              <a:t> di alternanza scuola-lavoro presso il soggetto ospitante</a:t>
            </a:r>
            <a:r>
              <a:rPr lang="it-IT" sz="2400" dirty="0">
                <a:solidFill>
                  <a:schemeClr val="tx1">
                    <a:lumMod val="65000"/>
                    <a:lumOff val="35000"/>
                  </a:schemeClr>
                </a:solidFill>
                <a:effectLst>
                  <a:outerShdw blurRad="38100" dist="38100" dir="2700000" algn="tl">
                    <a:srgbClr val="000000">
                      <a:alpha val="43137"/>
                    </a:srgbClr>
                  </a:outerShdw>
                </a:effectLst>
              </a:rPr>
              <a:t>.</a:t>
            </a:r>
          </a:p>
          <a:p>
            <a:endParaRPr lang="it-IT" sz="2400" dirty="0"/>
          </a:p>
        </p:txBody>
      </p:sp>
      <p:sp>
        <p:nvSpPr>
          <p:cNvPr id="3" name="Rettangolo 2"/>
          <p:cNvSpPr/>
          <p:nvPr/>
        </p:nvSpPr>
        <p:spPr>
          <a:xfrm>
            <a:off x="2048109" y="332656"/>
            <a:ext cx="5580112" cy="461665"/>
          </a:xfrm>
          <a:prstGeom prst="rect">
            <a:avLst/>
          </a:prstGeom>
        </p:spPr>
        <p:txBody>
          <a:bodyPr wrap="square">
            <a:spAutoFit/>
          </a:bodyPr>
          <a:lstStyle/>
          <a:p>
            <a:r>
              <a:rPr lang="it-IT" sz="2400" b="1" dirty="0">
                <a:solidFill>
                  <a:schemeClr val="bg1"/>
                </a:solidFill>
              </a:rPr>
              <a:t>TIPOLOGIA </a:t>
            </a:r>
            <a:r>
              <a:rPr lang="it-IT" sz="2400" b="1" dirty="0" err="1">
                <a:solidFill>
                  <a:schemeClr val="bg1"/>
                </a:solidFill>
              </a:rPr>
              <a:t>DI</a:t>
            </a:r>
            <a:r>
              <a:rPr lang="it-IT" sz="2400" b="1" dirty="0">
                <a:solidFill>
                  <a:schemeClr val="bg1"/>
                </a:solidFill>
              </a:rPr>
              <a:t> INTERVENTI AMMISSIBILI </a:t>
            </a:r>
          </a:p>
        </p:txBody>
      </p:sp>
      <p:pic>
        <p:nvPicPr>
          <p:cNvPr id="7" name="Immagine 1">
            <a:extLst>
              <a:ext uri="{FF2B5EF4-FFF2-40B4-BE49-F238E27FC236}">
                <a16:creationId xmlns:a16="http://schemas.microsoft.com/office/drawing/2014/main" xmlns="" id="{9B816503-9FBA-4AEB-BBA2-A022232B8214}"/>
              </a:ext>
            </a:extLst>
          </p:cNvPr>
          <p:cNvPicPr>
            <a:picLocks noChangeAspect="1" noChangeArrowheads="1"/>
          </p:cNvPicPr>
          <p:nvPr/>
        </p:nvPicPr>
        <p:blipFill>
          <a:blip r:embed="rId3" cstate="print"/>
          <a:srcRect/>
          <a:stretch>
            <a:fillRect/>
          </a:stretch>
        </p:blipFill>
        <p:spPr bwMode="auto">
          <a:xfrm>
            <a:off x="539552" y="6165304"/>
            <a:ext cx="1952625" cy="533400"/>
          </a:xfrm>
          <a:prstGeom prst="rect">
            <a:avLst/>
          </a:prstGeom>
          <a:noFill/>
        </p:spPr>
      </p:pic>
    </p:spTree>
    <p:extLst>
      <p:ext uri="{BB962C8B-B14F-4D97-AF65-F5344CB8AC3E}">
        <p14:creationId xmlns:p14="http://schemas.microsoft.com/office/powerpoint/2010/main" xmlns="" val="37086861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635188" y="332656"/>
            <a:ext cx="3873624" cy="360040"/>
          </a:xfrm>
        </p:spPr>
        <p:txBody>
          <a:bodyPr>
            <a:noAutofit/>
          </a:bodyPr>
          <a:lstStyle/>
          <a:p>
            <a:r>
              <a:rPr lang="it-IT" sz="2400" dirty="0">
                <a:ln w="18415" cmpd="sng">
                  <a:solidFill>
                    <a:srgbClr val="FFFFFF"/>
                  </a:solidFill>
                  <a:prstDash val="solid"/>
                </a:ln>
                <a:solidFill>
                  <a:srgbClr val="FFFFFF"/>
                </a:solidFill>
                <a:effectLst>
                  <a:outerShdw blurRad="63500" dir="3600000" algn="tl" rotWithShape="0">
                    <a:srgbClr val="000000">
                      <a:alpha val="70000"/>
                    </a:srgbClr>
                  </a:outerShdw>
                </a:effectLst>
              </a:rPr>
              <a:t>AMMONTARE DEL VOUCHER </a:t>
            </a:r>
          </a:p>
        </p:txBody>
      </p:sp>
      <p:sp>
        <p:nvSpPr>
          <p:cNvPr id="3" name="Segnaposto numero diapositiva 2"/>
          <p:cNvSpPr>
            <a:spLocks noGrp="1"/>
          </p:cNvSpPr>
          <p:nvPr>
            <p:ph type="sldNum" sz="quarter" idx="12"/>
          </p:nvPr>
        </p:nvSpPr>
        <p:spPr/>
        <p:txBody>
          <a:bodyPr/>
          <a:lstStyle/>
          <a:p>
            <a:fld id="{E7A41E1B-4F70-4964-A407-84C68BE8251C}" type="slidenum">
              <a:rPr lang="it-IT" smtClean="0"/>
              <a:pPr/>
              <a:t>12</a:t>
            </a:fld>
            <a:endParaRPr lang="it-IT"/>
          </a:p>
        </p:txBody>
      </p:sp>
      <p:sp>
        <p:nvSpPr>
          <p:cNvPr id="4" name="Rettangolo 3"/>
          <p:cNvSpPr/>
          <p:nvPr/>
        </p:nvSpPr>
        <p:spPr>
          <a:xfrm>
            <a:off x="323528" y="1166842"/>
            <a:ext cx="8496944" cy="4893647"/>
          </a:xfrm>
          <a:prstGeom prst="rect">
            <a:avLst/>
          </a:prstGeom>
        </p:spPr>
        <p:txBody>
          <a:bodyPr wrap="square">
            <a:spAutoFit/>
          </a:bodyPr>
          <a:lstStyle/>
          <a:p>
            <a:endParaRPr lang="it-IT" sz="2400" dirty="0"/>
          </a:p>
          <a:p>
            <a:pPr algn="just"/>
            <a:r>
              <a:rPr lang="it-IT" sz="2400" dirty="0"/>
              <a:t>L’agevolazione prevede il riconoscimento di un voucher a fondo perduto a favore del soggetto ospitante pari a </a:t>
            </a:r>
            <a:r>
              <a:rPr lang="it-IT" sz="2400" b="1" dirty="0"/>
              <a:t>€.500,00 </a:t>
            </a:r>
            <a:r>
              <a:rPr lang="it-IT" sz="2400" dirty="0"/>
              <a:t>(cinquecento/00) per ogni studente, fino ad un massimo di </a:t>
            </a:r>
            <a:r>
              <a:rPr lang="it-IT" sz="2400" b="1" dirty="0"/>
              <a:t>€.3.000,00</a:t>
            </a:r>
            <a:r>
              <a:rPr lang="it-IT" sz="2400" dirty="0"/>
              <a:t> (tremila/00). </a:t>
            </a:r>
          </a:p>
          <a:p>
            <a:pPr algn="just"/>
            <a:r>
              <a:rPr lang="it-IT" sz="2400" dirty="0"/>
              <a:t>Tale importo potrà essere ulteriormente incrementato:</a:t>
            </a:r>
          </a:p>
          <a:p>
            <a:pPr marL="457200" indent="-457200" algn="just">
              <a:buFont typeface="+mj-lt"/>
              <a:buAutoNum type="arabicPeriod"/>
            </a:pPr>
            <a:r>
              <a:rPr lang="it-IT" sz="2400" dirty="0"/>
              <a:t>nel caso di inserimento di uno o più studenti diversamente abili, certificati ai sensi della legge 104/92 di ulteriori €. </a:t>
            </a:r>
            <a:r>
              <a:rPr lang="it-IT" sz="2400" b="1" dirty="0"/>
              <a:t>200,00 </a:t>
            </a:r>
            <a:r>
              <a:rPr lang="it-IT" sz="2400" dirty="0"/>
              <a:t>(duecento/00) </a:t>
            </a:r>
            <a:r>
              <a:rPr lang="it-IT" sz="2400" b="1" dirty="0"/>
              <a:t>pro-capite</a:t>
            </a:r>
            <a:endParaRPr lang="it-IT" sz="2400" dirty="0"/>
          </a:p>
          <a:p>
            <a:pPr marL="457200" indent="-457200" algn="just">
              <a:buFont typeface="+mj-lt"/>
              <a:buAutoNum type="arabicPeriod"/>
            </a:pPr>
            <a:r>
              <a:rPr lang="it-IT" sz="2400" dirty="0"/>
              <a:t>solo per le imprese in possesso del rating di legalità di un ulteriore importo fino ad un massimo di </a:t>
            </a:r>
            <a:r>
              <a:rPr lang="it-IT" sz="2400" b="1" dirty="0"/>
              <a:t>€. 150,00 </a:t>
            </a:r>
            <a:r>
              <a:rPr lang="it-IT" sz="2400" dirty="0"/>
              <a:t>(3 stelle di rating)</a:t>
            </a:r>
          </a:p>
          <a:p>
            <a:r>
              <a:rPr lang="it-IT" sz="2400" dirty="0"/>
              <a:t> </a:t>
            </a:r>
          </a:p>
        </p:txBody>
      </p:sp>
      <p:pic>
        <p:nvPicPr>
          <p:cNvPr id="5" name="Immagine 1">
            <a:extLst>
              <a:ext uri="{FF2B5EF4-FFF2-40B4-BE49-F238E27FC236}">
                <a16:creationId xmlns:a16="http://schemas.microsoft.com/office/drawing/2014/main" xmlns="" id="{EB0961D2-9479-40DC-B894-876C426E0BAA}"/>
              </a:ext>
            </a:extLst>
          </p:cNvPr>
          <p:cNvPicPr>
            <a:picLocks noChangeAspect="1" noChangeArrowheads="1"/>
          </p:cNvPicPr>
          <p:nvPr/>
        </p:nvPicPr>
        <p:blipFill>
          <a:blip r:embed="rId2" cstate="print"/>
          <a:srcRect/>
          <a:stretch>
            <a:fillRect/>
          </a:stretch>
        </p:blipFill>
        <p:spPr bwMode="auto">
          <a:xfrm>
            <a:off x="539552" y="6165304"/>
            <a:ext cx="1952625" cy="533400"/>
          </a:xfrm>
          <a:prstGeom prst="rect">
            <a:avLst/>
          </a:prstGeom>
          <a:noFill/>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ttangolo con angoli arrotondati 27"/>
          <p:cNvSpPr/>
          <p:nvPr/>
        </p:nvSpPr>
        <p:spPr>
          <a:xfrm>
            <a:off x="2267744" y="292921"/>
            <a:ext cx="4608512" cy="536496"/>
          </a:xfrm>
          <a:prstGeom prst="roundRect">
            <a:avLst/>
          </a:prstGeom>
          <a:noFill/>
          <a:ln w="25400" cap="flat" cmpd="sng" algn="ctr">
            <a:noFill/>
            <a:prstDash val="solid"/>
          </a:ln>
          <a:effectLst/>
        </p:spPr>
        <p:txBody>
          <a:bodyPr rtlCol="0" anchor="ctr"/>
          <a:lstStyle/>
          <a:p>
            <a:pPr algn="ctr"/>
            <a:r>
              <a:rPr lang="it-IT" sz="2400" dirty="0">
                <a:ln w="18415" cmpd="sng">
                  <a:solidFill>
                    <a:srgbClr val="FFFFFF"/>
                  </a:solidFill>
                  <a:prstDash val="solid"/>
                </a:ln>
                <a:solidFill>
                  <a:srgbClr val="FFFFFF"/>
                </a:solidFill>
                <a:effectLst>
                  <a:outerShdw blurRad="63500" dir="3600000" algn="tl" rotWithShape="0">
                    <a:srgbClr val="000000">
                      <a:alpha val="70000"/>
                    </a:srgbClr>
                  </a:outerShdw>
                </a:effectLst>
              </a:rPr>
              <a:t>LA DOMANDA</a:t>
            </a:r>
          </a:p>
        </p:txBody>
      </p:sp>
      <p:sp>
        <p:nvSpPr>
          <p:cNvPr id="7" name="Rettangolo con angoli arrotondati 27"/>
          <p:cNvSpPr/>
          <p:nvPr/>
        </p:nvSpPr>
        <p:spPr>
          <a:xfrm>
            <a:off x="1835696" y="1241686"/>
            <a:ext cx="7128792" cy="4419562"/>
          </a:xfrm>
          <a:prstGeom prst="roundRect">
            <a:avLst/>
          </a:prstGeom>
          <a:noFill/>
          <a:ln w="25400" cap="flat" cmpd="sng" algn="ctr">
            <a:noFill/>
            <a:prstDash val="solid"/>
          </a:ln>
          <a:effectLst/>
        </p:spPr>
        <p:txBody>
          <a:bodyPr rtlCol="0" anchor="ctr"/>
          <a:lstStyle/>
          <a:p>
            <a:endParaRPr lang="it-IT" b="1" dirty="0">
              <a:solidFill>
                <a:schemeClr val="tx1">
                  <a:lumMod val="65000"/>
                  <a:lumOff val="35000"/>
                </a:schemeClr>
              </a:solidFill>
              <a:effectLst>
                <a:outerShdw blurRad="38100" dist="38100" dir="2700000" algn="tl">
                  <a:srgbClr val="000000">
                    <a:alpha val="43137"/>
                  </a:srgbClr>
                </a:outerShdw>
              </a:effectLst>
            </a:endParaRPr>
          </a:p>
          <a:p>
            <a:pPr marL="285750" indent="-285750"/>
            <a:r>
              <a:rPr lang="it-IT" b="1" dirty="0"/>
              <a:t> </a:t>
            </a:r>
          </a:p>
          <a:p>
            <a:pPr marL="285750" indent="-285750" algn="just">
              <a:buFont typeface="Arial" pitchFamily="34" charset="0"/>
              <a:buChar char="•"/>
            </a:pPr>
            <a:endParaRPr lang="it-IT" sz="1600" dirty="0"/>
          </a:p>
          <a:p>
            <a:pPr marL="285750" indent="-285750" algn="just">
              <a:buFont typeface="Arial" pitchFamily="34" charset="0"/>
              <a:buChar char="•"/>
            </a:pPr>
            <a:endParaRPr lang="it-IT" sz="1600" dirty="0"/>
          </a:p>
          <a:p>
            <a:pPr algn="just"/>
            <a:r>
              <a:rPr lang="it-IT" sz="1600" dirty="0"/>
              <a:t>Le domande devono essere presentate a pena di esclusione dalle ore </a:t>
            </a:r>
            <a:r>
              <a:rPr lang="it-IT" sz="1600" b="1" dirty="0">
                <a:solidFill>
                  <a:srgbClr val="21162D"/>
                </a:solidFill>
              </a:rPr>
              <a:t>8,00 del 31 ottobre 2018 </a:t>
            </a:r>
            <a:r>
              <a:rPr lang="it-IT" sz="1600" dirty="0"/>
              <a:t>alle ore </a:t>
            </a:r>
            <a:r>
              <a:rPr lang="it-IT" sz="1600" b="1" dirty="0"/>
              <a:t>20,00 del 30.11.2018 </a:t>
            </a:r>
            <a:r>
              <a:rPr lang="it-IT" sz="1600" dirty="0"/>
              <a:t>utilizzando la modulistica presente sul sito esclusivamente da un indirizzo di posta elettronica certificata</a:t>
            </a:r>
          </a:p>
          <a:p>
            <a:pPr algn="just"/>
            <a:endParaRPr lang="it-IT" sz="1600" dirty="0"/>
          </a:p>
          <a:p>
            <a:pPr algn="just"/>
            <a:r>
              <a:rPr lang="it-IT" sz="1600" b="1" dirty="0"/>
              <a:t>Alla domanda</a:t>
            </a:r>
            <a:r>
              <a:rPr lang="it-IT" sz="1600" dirty="0"/>
              <a:t> </a:t>
            </a:r>
            <a:r>
              <a:rPr lang="it-IT" sz="1600" b="1" dirty="0"/>
              <a:t>(Allegato A)</a:t>
            </a:r>
            <a:r>
              <a:rPr lang="it-IT" sz="1600" dirty="0"/>
              <a:t> dovrà essere allegata la seguente documentazione:</a:t>
            </a:r>
          </a:p>
          <a:p>
            <a:pPr algn="just"/>
            <a:endParaRPr lang="it-IT" sz="1600" dirty="0"/>
          </a:p>
          <a:p>
            <a:pPr marL="342900" lvl="0" indent="-342900" algn="just">
              <a:buFont typeface="+mj-lt"/>
              <a:buAutoNum type="arabicPeriod"/>
            </a:pPr>
            <a:r>
              <a:rPr lang="it-IT" sz="1600" dirty="0"/>
              <a:t>copia della/e convenzione/i stipulata/e tra l’Istituto scolastico e soggetto ospitante e relativa dichiarazione di conformità all’originale ai sensi del D.P.R. n.445/2000  </a:t>
            </a:r>
            <a:r>
              <a:rPr lang="it-IT" sz="1600" b="1" dirty="0"/>
              <a:t>(Allegato B)</a:t>
            </a:r>
            <a:endParaRPr lang="it-IT" sz="1600" dirty="0"/>
          </a:p>
          <a:p>
            <a:pPr marL="342900" lvl="0" indent="-342900" algn="just">
              <a:buFont typeface="+mj-lt"/>
              <a:buAutoNum type="arabicPeriod"/>
            </a:pPr>
            <a:r>
              <a:rPr lang="it-IT" sz="1600" b="1" dirty="0"/>
              <a:t>in caso di firma autografa</a:t>
            </a:r>
            <a:r>
              <a:rPr lang="it-IT" sz="1600" dirty="0"/>
              <a:t> fotocopia di un documento di identità, in corso di validità, del firmatario (titolare/legale rappresentante dell’impresa/ soggetto REA/ professionista)</a:t>
            </a:r>
          </a:p>
          <a:p>
            <a:pPr marL="342900" lvl="0" indent="-342900" algn="just">
              <a:buFont typeface="+mj-lt"/>
              <a:buAutoNum type="arabicPeriod"/>
            </a:pPr>
            <a:r>
              <a:rPr lang="it-IT" sz="1600" b="1" dirty="0"/>
              <a:t>solo in caso di trasmissione della domanda di contributo da parte di un soggetto delegato diverso dal firmatario</a:t>
            </a:r>
            <a:r>
              <a:rPr lang="it-IT" sz="1600" dirty="0"/>
              <a:t> atto di delega </a:t>
            </a:r>
            <a:r>
              <a:rPr lang="it-IT" sz="1600" b="1" dirty="0"/>
              <a:t>(Allegato C)</a:t>
            </a:r>
            <a:r>
              <a:rPr lang="it-IT" sz="1600" dirty="0"/>
              <a:t> e copia di valido documento d’identità del delegante</a:t>
            </a:r>
          </a:p>
          <a:p>
            <a:pPr algn="just"/>
            <a:r>
              <a:rPr lang="it-IT" sz="1600" dirty="0"/>
              <a:t> </a:t>
            </a:r>
          </a:p>
          <a:p>
            <a:endParaRPr lang="it-IT" dirty="0"/>
          </a:p>
          <a:p>
            <a:pPr marL="285750" indent="-285750" algn="just"/>
            <a:endParaRPr lang="it-IT" b="1" dirty="0">
              <a:solidFill>
                <a:schemeClr val="tx1">
                  <a:lumMod val="65000"/>
                  <a:lumOff val="35000"/>
                </a:schemeClr>
              </a:solidFill>
              <a:effectLst>
                <a:outerShdw blurRad="38100" dist="38100" dir="2700000" algn="tl">
                  <a:srgbClr val="000000">
                    <a:alpha val="43137"/>
                  </a:srgbClr>
                </a:outerShdw>
              </a:effectLst>
            </a:endParaRPr>
          </a:p>
          <a:p>
            <a:endParaRPr lang="it-IT" b="1" dirty="0">
              <a:solidFill>
                <a:schemeClr val="tx1">
                  <a:lumMod val="65000"/>
                  <a:lumOff val="35000"/>
                </a:schemeClr>
              </a:solidFill>
              <a:effectLst>
                <a:outerShdw blurRad="38100" dist="38100" dir="2700000" algn="tl">
                  <a:srgbClr val="000000">
                    <a:alpha val="43137"/>
                  </a:srgbClr>
                </a:outerShdw>
              </a:effectLst>
            </a:endParaRPr>
          </a:p>
        </p:txBody>
      </p:sp>
      <p:pic>
        <p:nvPicPr>
          <p:cNvPr id="8" name="Picture 2" descr="Risultati immagini per rendicontazione"/>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13336" y="1241686"/>
            <a:ext cx="1578344" cy="1304327"/>
          </a:xfrm>
          <a:prstGeom prst="rect">
            <a:avLst/>
          </a:prstGeom>
          <a:noFill/>
          <a:extLst>
            <a:ext uri="{909E8E84-426E-40DD-AFC4-6F175D3DCCD1}">
              <a14:hiddenFill xmlns:a14="http://schemas.microsoft.com/office/drawing/2010/main" xmlns="">
                <a:solidFill>
                  <a:srgbClr val="FFFFFF"/>
                </a:solidFill>
              </a14:hiddenFill>
            </a:ext>
          </a:extLst>
        </p:spPr>
      </p:pic>
      <p:pic>
        <p:nvPicPr>
          <p:cNvPr id="11" name="Picture 4" descr="Risultati immagini per contributi"/>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7452320" y="5661248"/>
            <a:ext cx="1008112" cy="864096"/>
          </a:xfrm>
          <a:prstGeom prst="rect">
            <a:avLst/>
          </a:prstGeom>
          <a:noFill/>
          <a:extLst>
            <a:ext uri="{909E8E84-426E-40DD-AFC4-6F175D3DCCD1}">
              <a14:hiddenFill xmlns:a14="http://schemas.microsoft.com/office/drawing/2010/main" xmlns="">
                <a:solidFill>
                  <a:srgbClr val="FFFFFF"/>
                </a:solidFill>
              </a14:hiddenFill>
            </a:ext>
          </a:extLst>
        </p:spPr>
      </p:pic>
      <p:sp>
        <p:nvSpPr>
          <p:cNvPr id="9" name="Segnaposto numero diapositiva 8"/>
          <p:cNvSpPr>
            <a:spLocks noGrp="1"/>
          </p:cNvSpPr>
          <p:nvPr>
            <p:ph type="sldNum" sz="quarter" idx="12"/>
          </p:nvPr>
        </p:nvSpPr>
        <p:spPr/>
        <p:txBody>
          <a:bodyPr/>
          <a:lstStyle/>
          <a:p>
            <a:fld id="{E7A41E1B-4F70-4964-A407-84C68BE8251C}" type="slidenum">
              <a:rPr lang="it-IT" smtClean="0"/>
              <a:pPr/>
              <a:t>13</a:t>
            </a:fld>
            <a:endParaRPr lang="it-IT" dirty="0"/>
          </a:p>
        </p:txBody>
      </p:sp>
      <p:pic>
        <p:nvPicPr>
          <p:cNvPr id="10" name="Immagine 1">
            <a:extLst>
              <a:ext uri="{FF2B5EF4-FFF2-40B4-BE49-F238E27FC236}">
                <a16:creationId xmlns:a16="http://schemas.microsoft.com/office/drawing/2014/main" xmlns="" id="{7AFF0733-A2A2-4F44-813D-513CC25E4025}"/>
              </a:ext>
            </a:extLst>
          </p:cNvPr>
          <p:cNvPicPr>
            <a:picLocks noChangeAspect="1" noChangeArrowheads="1"/>
          </p:cNvPicPr>
          <p:nvPr/>
        </p:nvPicPr>
        <p:blipFill>
          <a:blip r:embed="rId4" cstate="print"/>
          <a:srcRect/>
          <a:stretch>
            <a:fillRect/>
          </a:stretch>
        </p:blipFill>
        <p:spPr bwMode="auto">
          <a:xfrm>
            <a:off x="539552" y="6165304"/>
            <a:ext cx="1952625" cy="533400"/>
          </a:xfrm>
          <a:prstGeom prst="rect">
            <a:avLst/>
          </a:prstGeom>
          <a:noFill/>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ttangolo con angoli arrotondati 27"/>
          <p:cNvSpPr/>
          <p:nvPr/>
        </p:nvSpPr>
        <p:spPr>
          <a:xfrm>
            <a:off x="2123728" y="222709"/>
            <a:ext cx="4608512" cy="536496"/>
          </a:xfrm>
          <a:prstGeom prst="roundRect">
            <a:avLst/>
          </a:prstGeom>
          <a:noFill/>
          <a:ln w="25400" cap="flat" cmpd="sng" algn="ctr">
            <a:noFill/>
            <a:prstDash val="solid"/>
          </a:ln>
          <a:effectLst/>
        </p:spPr>
        <p:txBody>
          <a:bodyPr rtlCol="0" anchor="ctr"/>
          <a:lstStyle/>
          <a:p>
            <a:pPr algn="ctr"/>
            <a:r>
              <a:rPr lang="it-IT" sz="2200" dirty="0">
                <a:ln w="18415" cmpd="sng">
                  <a:solidFill>
                    <a:srgbClr val="FFFFFF"/>
                  </a:solidFill>
                  <a:prstDash val="solid"/>
                </a:ln>
                <a:solidFill>
                  <a:srgbClr val="FFFFFF"/>
                </a:solidFill>
                <a:effectLst>
                  <a:outerShdw blurRad="63500" dir="3600000" algn="tl" rotWithShape="0">
                    <a:srgbClr val="000000">
                      <a:alpha val="70000"/>
                    </a:srgbClr>
                  </a:outerShdw>
                </a:effectLst>
              </a:rPr>
              <a:t>Procedura di valutazione</a:t>
            </a:r>
          </a:p>
        </p:txBody>
      </p:sp>
      <p:sp>
        <p:nvSpPr>
          <p:cNvPr id="7" name="Rettangolo con angoli arrotondati 27"/>
          <p:cNvSpPr/>
          <p:nvPr/>
        </p:nvSpPr>
        <p:spPr>
          <a:xfrm>
            <a:off x="1763688" y="1166274"/>
            <a:ext cx="7200800" cy="1542645"/>
          </a:xfrm>
          <a:prstGeom prst="roundRect">
            <a:avLst/>
          </a:prstGeom>
          <a:noFill/>
          <a:ln w="25400" cap="flat" cmpd="sng" algn="ctr">
            <a:solidFill>
              <a:srgbClr val="C0504D">
                <a:lumMod val="60000"/>
                <a:lumOff val="40000"/>
              </a:srgbClr>
            </a:solidFill>
            <a:prstDash val="solid"/>
          </a:ln>
          <a:effectLst/>
        </p:spPr>
        <p:txBody>
          <a:bodyPr rtlCol="0" anchor="ctr"/>
          <a:lstStyle/>
          <a:p>
            <a:pPr marL="285750" indent="-285750" algn="just"/>
            <a:r>
              <a:rPr lang="it-IT" dirty="0"/>
              <a:t>Le domande  di voucher saranno accettate in ordine cronologico di arrivo</a:t>
            </a:r>
          </a:p>
          <a:p>
            <a:pPr algn="just"/>
            <a:r>
              <a:rPr lang="it-IT" dirty="0"/>
              <a:t>determinato dalla data e ora di ricevimento della posta elettronica certificata di richiesta del voucher e fino a totale esaurimento della dotazione finanziaria</a:t>
            </a:r>
            <a:endParaRPr lang="it-IT" dirty="0">
              <a:solidFill>
                <a:schemeClr val="tx1">
                  <a:lumMod val="65000"/>
                  <a:lumOff val="35000"/>
                </a:schemeClr>
              </a:solidFill>
              <a:effectLst>
                <a:outerShdw blurRad="38100" dist="38100" dir="2700000" algn="tl">
                  <a:srgbClr val="000000">
                    <a:alpha val="43137"/>
                  </a:srgbClr>
                </a:outerShdw>
              </a:effectLst>
            </a:endParaRPr>
          </a:p>
        </p:txBody>
      </p:sp>
      <p:pic>
        <p:nvPicPr>
          <p:cNvPr id="8" name="Picture 2" descr="Risultati immagini per rendicontazione"/>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13336" y="1241686"/>
            <a:ext cx="1578344" cy="1304327"/>
          </a:xfrm>
          <a:prstGeom prst="rect">
            <a:avLst/>
          </a:prstGeom>
          <a:noFill/>
          <a:extLst>
            <a:ext uri="{909E8E84-426E-40DD-AFC4-6F175D3DCCD1}">
              <a14:hiddenFill xmlns:a14="http://schemas.microsoft.com/office/drawing/2010/main" xmlns="">
                <a:solidFill>
                  <a:srgbClr val="FFFFFF"/>
                </a:solidFill>
              </a14:hiddenFill>
            </a:ext>
          </a:extLst>
        </p:spPr>
      </p:pic>
      <p:sp>
        <p:nvSpPr>
          <p:cNvPr id="9" name="Rettangolo con angoli arrotondati 27"/>
          <p:cNvSpPr/>
          <p:nvPr/>
        </p:nvSpPr>
        <p:spPr>
          <a:xfrm>
            <a:off x="0" y="2961946"/>
            <a:ext cx="9144000" cy="576065"/>
          </a:xfrm>
          <a:prstGeom prst="roundRect">
            <a:avLst/>
          </a:prstGeom>
          <a:solidFill>
            <a:schemeClr val="accent2"/>
          </a:solidFill>
          <a:ln w="25400" cap="flat" cmpd="sng" algn="ctr">
            <a:solidFill>
              <a:srgbClr val="C0504D">
                <a:lumMod val="60000"/>
                <a:lumOff val="40000"/>
              </a:srgbClr>
            </a:solidFill>
            <a:prstDash val="solid"/>
          </a:ln>
          <a:effectLst/>
        </p:spPr>
        <p:txBody>
          <a:bodyPr rtlCol="0" anchor="ctr"/>
          <a:lstStyle/>
          <a:p>
            <a:pPr algn="ctr"/>
            <a:r>
              <a:rPr lang="it-IT" sz="2200" dirty="0">
                <a:ln w="18415" cmpd="sng">
                  <a:solidFill>
                    <a:srgbClr val="FFFFFF"/>
                  </a:solidFill>
                  <a:prstDash val="solid"/>
                </a:ln>
                <a:solidFill>
                  <a:srgbClr val="FFFFFF"/>
                </a:solidFill>
                <a:effectLst>
                  <a:outerShdw blurRad="63500" dir="3600000" algn="tl" rotWithShape="0">
                    <a:srgbClr val="000000">
                      <a:alpha val="70000"/>
                    </a:srgbClr>
                  </a:outerShdw>
                </a:effectLst>
              </a:rPr>
              <a:t>La rendicontazione</a:t>
            </a:r>
          </a:p>
        </p:txBody>
      </p:sp>
      <p:sp>
        <p:nvSpPr>
          <p:cNvPr id="10" name="Rettangolo con angoli arrotondati 27"/>
          <p:cNvSpPr/>
          <p:nvPr/>
        </p:nvSpPr>
        <p:spPr>
          <a:xfrm>
            <a:off x="179512" y="3645024"/>
            <a:ext cx="7927350" cy="2304256"/>
          </a:xfrm>
          <a:prstGeom prst="roundRect">
            <a:avLst/>
          </a:prstGeom>
          <a:noFill/>
          <a:ln w="25400" cap="flat" cmpd="sng" algn="ctr">
            <a:solidFill>
              <a:srgbClr val="C0504D">
                <a:lumMod val="60000"/>
                <a:lumOff val="40000"/>
              </a:srgbClr>
            </a:solidFill>
            <a:prstDash val="solid"/>
          </a:ln>
          <a:effectLst/>
        </p:spPr>
        <p:txBody>
          <a:bodyPr rtlCol="0" anchor="ctr"/>
          <a:lstStyle/>
          <a:p>
            <a:pPr algn="just"/>
            <a:r>
              <a:rPr lang="it-IT" sz="1600" dirty="0"/>
              <a:t>Le rendicontazioni finali dovranno essere presentate, </a:t>
            </a:r>
            <a:r>
              <a:rPr lang="it-IT" sz="1600" b="1" dirty="0"/>
              <a:t>solo a seguito della ricezione della comunicazione sull’esito della domanda, </a:t>
            </a:r>
            <a:r>
              <a:rPr lang="it-IT" sz="1600" dirty="0"/>
              <a:t>entro e non oltre il </a:t>
            </a:r>
          </a:p>
          <a:p>
            <a:pPr algn="just"/>
            <a:r>
              <a:rPr lang="it-IT" sz="1600" b="1" dirty="0"/>
              <a:t>28 febbraio 2019 </a:t>
            </a:r>
            <a:r>
              <a:rPr lang="it-IT" sz="1600" dirty="0"/>
              <a:t>e inviate da un indirizzo pec all’indirizzo di posta elettronica certificata </a:t>
            </a:r>
            <a:r>
              <a:rPr lang="it-IT" sz="1600" dirty="0">
                <a:hlinkClick r:id="rId3"/>
              </a:rPr>
              <a:t>cciaa@br.legalmail.camcom.it</a:t>
            </a:r>
            <a:r>
              <a:rPr lang="it-IT" sz="1600" dirty="0"/>
              <a:t> inserendo nell’oggetto la dicitura “RENDICONTAZIONE BANDO ALTERNANZA SCUOLA-LAVORO.</a:t>
            </a:r>
          </a:p>
          <a:p>
            <a:pPr algn="just"/>
            <a:r>
              <a:rPr lang="it-IT" sz="1600" dirty="0"/>
              <a:t>In fase di rendicontazione il voucher sarà calcolato s</a:t>
            </a:r>
          </a:p>
          <a:p>
            <a:pPr algn="just"/>
            <a:r>
              <a:rPr lang="it-IT" sz="1600" dirty="0" err="1"/>
              <a:t>ulla</a:t>
            </a:r>
            <a:r>
              <a:rPr lang="it-IT" sz="1600" dirty="0"/>
              <a:t> base degli effettivi studenti accolti e comunque in numero non superiore a quello indicato in sede di domanda</a:t>
            </a:r>
          </a:p>
        </p:txBody>
      </p:sp>
      <p:pic>
        <p:nvPicPr>
          <p:cNvPr id="11" name="Picture 4" descr="Risultati immagini per contributi"/>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8135888" y="3651036"/>
            <a:ext cx="1008112" cy="864096"/>
          </a:xfrm>
          <a:prstGeom prst="rect">
            <a:avLst/>
          </a:prstGeom>
          <a:noFill/>
          <a:extLst>
            <a:ext uri="{909E8E84-426E-40DD-AFC4-6F175D3DCCD1}">
              <a14:hiddenFill xmlns:a14="http://schemas.microsoft.com/office/drawing/2010/main" xmlns="">
                <a:solidFill>
                  <a:srgbClr val="FFFFFF"/>
                </a:solidFill>
              </a14:hiddenFill>
            </a:ext>
          </a:extLst>
        </p:spPr>
      </p:pic>
      <p:sp>
        <p:nvSpPr>
          <p:cNvPr id="12" name="Segnaposto numero diapositiva 11"/>
          <p:cNvSpPr>
            <a:spLocks noGrp="1"/>
          </p:cNvSpPr>
          <p:nvPr>
            <p:ph type="sldNum" sz="quarter" idx="12"/>
          </p:nvPr>
        </p:nvSpPr>
        <p:spPr/>
        <p:txBody>
          <a:bodyPr/>
          <a:lstStyle/>
          <a:p>
            <a:fld id="{E7A41E1B-4F70-4964-A407-84C68BE8251C}" type="slidenum">
              <a:rPr lang="it-IT" smtClean="0"/>
              <a:pPr/>
              <a:t>14</a:t>
            </a:fld>
            <a:endParaRPr lang="it-IT"/>
          </a:p>
        </p:txBody>
      </p:sp>
      <p:pic>
        <p:nvPicPr>
          <p:cNvPr id="13" name="Immagine 1">
            <a:extLst>
              <a:ext uri="{FF2B5EF4-FFF2-40B4-BE49-F238E27FC236}">
                <a16:creationId xmlns:a16="http://schemas.microsoft.com/office/drawing/2014/main" xmlns="" id="{F2581F83-35EF-4CBA-B3EB-86F390308681}"/>
              </a:ext>
            </a:extLst>
          </p:cNvPr>
          <p:cNvPicPr>
            <a:picLocks noChangeAspect="1" noChangeArrowheads="1"/>
          </p:cNvPicPr>
          <p:nvPr/>
        </p:nvPicPr>
        <p:blipFill>
          <a:blip r:embed="rId5" cstate="print"/>
          <a:srcRect/>
          <a:stretch>
            <a:fillRect/>
          </a:stretch>
        </p:blipFill>
        <p:spPr bwMode="auto">
          <a:xfrm>
            <a:off x="539552" y="6165304"/>
            <a:ext cx="1952625" cy="533400"/>
          </a:xfrm>
          <a:prstGeom prst="rect">
            <a:avLst/>
          </a:prstGeom>
          <a:noFill/>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ttangolo 5"/>
          <p:cNvSpPr/>
          <p:nvPr/>
        </p:nvSpPr>
        <p:spPr>
          <a:xfrm>
            <a:off x="3779912" y="6237312"/>
            <a:ext cx="1944216" cy="5486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5" name="Segnaposto numero diapositiva 14"/>
          <p:cNvSpPr>
            <a:spLocks noGrp="1"/>
          </p:cNvSpPr>
          <p:nvPr>
            <p:ph type="sldNum" sz="quarter" idx="12"/>
          </p:nvPr>
        </p:nvSpPr>
        <p:spPr/>
        <p:txBody>
          <a:bodyPr vert="horz" lIns="91440" tIns="45720" rIns="91440" bIns="45720" rtlCol="0" anchor="ctr"/>
          <a:lstStyle/>
          <a:p>
            <a:fld id="{E7A41E1B-4F70-4964-A407-84C68BE8251C}" type="slidenum">
              <a:rPr lang="it-IT"/>
              <a:pPr/>
              <a:t>15</a:t>
            </a:fld>
            <a:endParaRPr lang="it-IT" dirty="0"/>
          </a:p>
        </p:txBody>
      </p:sp>
      <p:sp>
        <p:nvSpPr>
          <p:cNvPr id="12" name="Ovale 4"/>
          <p:cNvSpPr/>
          <p:nvPr/>
        </p:nvSpPr>
        <p:spPr>
          <a:xfrm>
            <a:off x="1763688" y="3717032"/>
            <a:ext cx="5472608" cy="1579619"/>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7940" tIns="27940" rIns="27940" bIns="27940" numCol="1" spcCol="1270" anchor="ctr" anchorCtr="0">
            <a:noAutofit/>
          </a:bodyPr>
          <a:lstStyle/>
          <a:p>
            <a:pPr algn="ctr" defTabSz="1955800">
              <a:lnSpc>
                <a:spcPct val="90000"/>
              </a:lnSpc>
              <a:spcBef>
                <a:spcPct val="0"/>
              </a:spcBef>
              <a:spcAft>
                <a:spcPct val="35000"/>
              </a:spcAft>
            </a:pPr>
            <a:r>
              <a:rPr lang="it-IT" sz="3600" b="1" kern="1200" dirty="0"/>
              <a:t>Grazie per l’attenzione</a:t>
            </a:r>
          </a:p>
        </p:txBody>
      </p:sp>
      <p:sp>
        <p:nvSpPr>
          <p:cNvPr id="7" name="Rettangolo arrotondato 6"/>
          <p:cNvSpPr/>
          <p:nvPr/>
        </p:nvSpPr>
        <p:spPr>
          <a:xfrm>
            <a:off x="539552" y="1340767"/>
            <a:ext cx="8147248" cy="3955883"/>
          </a:xfrm>
          <a:prstGeom prst="roundRect">
            <a:avLst/>
          </a:prstGeom>
          <a:noFill/>
          <a:ln w="25400" cap="flat" cmpd="sng" algn="ctr">
            <a:noFill/>
            <a:prstDash val="solid"/>
          </a:ln>
          <a:effectLst/>
        </p:spPr>
        <p:txBody>
          <a:bodyPr rtlCol="0" anchor="ctr"/>
          <a:lstStyle/>
          <a:p>
            <a:pPr algn="just"/>
            <a:r>
              <a:rPr lang="it-IT" sz="2000" dirty="0">
                <a:solidFill>
                  <a:schemeClr val="tx1"/>
                </a:solidFill>
              </a:rPr>
              <a:t>E’ attivo  un desk dedicato all’alternanza scuola-lavoro destinato alle imprese per fornire: </a:t>
            </a:r>
          </a:p>
          <a:p>
            <a:pPr marL="285750" indent="-285750" algn="just">
              <a:buFontTx/>
              <a:buChar char="-"/>
            </a:pPr>
            <a:r>
              <a:rPr lang="it-IT" sz="2000" dirty="0">
                <a:solidFill>
                  <a:schemeClr val="tx1"/>
                </a:solidFill>
              </a:rPr>
              <a:t>assistenza all’iscrizione al  Registro Nazionale per l’Alternanza Scuola-Lavoro (RASL);</a:t>
            </a:r>
          </a:p>
          <a:p>
            <a:pPr marL="285750" indent="-285750" algn="just">
              <a:buFontTx/>
              <a:buChar char="-"/>
            </a:pPr>
            <a:r>
              <a:rPr lang="it-IT" sz="2000" dirty="0">
                <a:solidFill>
                  <a:schemeClr val="tx1"/>
                </a:solidFill>
              </a:rPr>
              <a:t>assistenza nella compilazione delle domande di partecipazione al Bando per la concessione di voucher per percorsi di alternanza scuola lavoro.</a:t>
            </a:r>
          </a:p>
          <a:p>
            <a:pPr algn="just"/>
            <a:endParaRPr lang="it-IT" sz="2000" dirty="0">
              <a:solidFill>
                <a:schemeClr val="tx1"/>
              </a:solidFill>
            </a:endParaRPr>
          </a:p>
          <a:p>
            <a:pPr algn="ctr"/>
            <a:r>
              <a:rPr lang="it-IT" sz="2000" b="1" dirty="0">
                <a:solidFill>
                  <a:schemeClr val="tx1"/>
                </a:solidFill>
              </a:rPr>
              <a:t>Lo sportello osserverà i seguenti orari: </a:t>
            </a:r>
          </a:p>
          <a:p>
            <a:pPr algn="ctr"/>
            <a:r>
              <a:rPr lang="it-IT" sz="2000" b="1" dirty="0">
                <a:solidFill>
                  <a:schemeClr val="tx1"/>
                </a:solidFill>
              </a:rPr>
              <a:t>Martedì e Giovedì – dalle 10,00 alle 12,00.</a:t>
            </a:r>
          </a:p>
          <a:p>
            <a:pPr algn="just"/>
            <a:endParaRPr lang="it-IT" sz="1600" dirty="0">
              <a:solidFill>
                <a:schemeClr val="tx1"/>
              </a:solidFill>
            </a:endParaRPr>
          </a:p>
        </p:txBody>
      </p:sp>
      <p:sp>
        <p:nvSpPr>
          <p:cNvPr id="8" name="Rettangolo 7"/>
          <p:cNvSpPr/>
          <p:nvPr/>
        </p:nvSpPr>
        <p:spPr>
          <a:xfrm>
            <a:off x="1907704" y="332656"/>
            <a:ext cx="5472608" cy="369332"/>
          </a:xfrm>
          <a:prstGeom prst="rect">
            <a:avLst/>
          </a:prstGeom>
        </p:spPr>
        <p:txBody>
          <a:bodyPr wrap="square">
            <a:spAutoFit/>
          </a:bodyPr>
          <a:lstStyle/>
          <a:p>
            <a:pPr algn="ctr"/>
            <a:r>
              <a:rPr lang="it-IT" dirty="0">
                <a:ln w="18415" cmpd="sng">
                  <a:solidFill>
                    <a:srgbClr val="FFFFFF"/>
                  </a:solidFill>
                  <a:prstDash val="solid"/>
                </a:ln>
                <a:solidFill>
                  <a:srgbClr val="FFFFFF"/>
                </a:solidFill>
                <a:effectLst>
                  <a:outerShdw blurRad="63500" dir="3600000" algn="tl" rotWithShape="0">
                    <a:srgbClr val="000000">
                      <a:alpha val="70000"/>
                    </a:srgbClr>
                  </a:outerShdw>
                </a:effectLst>
              </a:rPr>
              <a:t>DESK ASSISTENZA ALTERNANZA SCUOLA E LAVORO</a:t>
            </a:r>
          </a:p>
        </p:txBody>
      </p:sp>
      <p:pic>
        <p:nvPicPr>
          <p:cNvPr id="9" name="Immagine 1">
            <a:extLst>
              <a:ext uri="{FF2B5EF4-FFF2-40B4-BE49-F238E27FC236}">
                <a16:creationId xmlns:a16="http://schemas.microsoft.com/office/drawing/2014/main" xmlns="" id="{55CA41DE-116D-455E-B38B-EA24593DED9A}"/>
              </a:ext>
            </a:extLst>
          </p:cNvPr>
          <p:cNvPicPr>
            <a:picLocks noChangeAspect="1" noChangeArrowheads="1"/>
          </p:cNvPicPr>
          <p:nvPr/>
        </p:nvPicPr>
        <p:blipFill>
          <a:blip r:embed="rId2" cstate="print"/>
          <a:srcRect/>
          <a:stretch>
            <a:fillRect/>
          </a:stretch>
        </p:blipFill>
        <p:spPr bwMode="auto">
          <a:xfrm>
            <a:off x="539552" y="6165304"/>
            <a:ext cx="1952625" cy="533400"/>
          </a:xfrm>
          <a:prstGeom prst="rect">
            <a:avLst/>
          </a:prstGeom>
          <a:noFill/>
        </p:spPr>
      </p:pic>
    </p:spTree>
    <p:extLst>
      <p:ext uri="{BB962C8B-B14F-4D97-AF65-F5344CB8AC3E}">
        <p14:creationId xmlns:p14="http://schemas.microsoft.com/office/powerpoint/2010/main" xmlns="" val="34442372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ttangolo con angoli arrotondati 27"/>
          <p:cNvSpPr/>
          <p:nvPr/>
        </p:nvSpPr>
        <p:spPr>
          <a:xfrm>
            <a:off x="508593" y="1268760"/>
            <a:ext cx="8280920" cy="4536504"/>
          </a:xfrm>
          <a:prstGeom prst="roundRect">
            <a:avLst/>
          </a:prstGeom>
          <a:noFill/>
          <a:ln w="25400" cap="flat" cmpd="sng" algn="ctr">
            <a:noFill/>
            <a:prstDash val="solid"/>
          </a:ln>
          <a:effectLst/>
        </p:spPr>
        <p:txBody>
          <a:bodyPr rtlCol="0" anchor="ctr"/>
          <a:lstStyle/>
          <a:p>
            <a:pPr indent="-285750" algn="just"/>
            <a:r>
              <a:rPr lang="it-IT" sz="2400" dirty="0"/>
              <a:t>Il bando e  la relativa modulistica da utilizzare a pena di esclusione (modulo di domanda, modulo di rendicontazione) saranno disponibili dal pomeriggio </a:t>
            </a:r>
            <a:r>
              <a:rPr lang="it-IT" sz="2400" b="1" dirty="0">
                <a:solidFill>
                  <a:srgbClr val="21162D"/>
                </a:solidFill>
              </a:rPr>
              <a:t>del 30 ottobre 2018 </a:t>
            </a:r>
            <a:r>
              <a:rPr lang="it-IT" sz="2400" dirty="0">
                <a:solidFill>
                  <a:srgbClr val="21162D"/>
                </a:solidFill>
              </a:rPr>
              <a:t>sul sito </a:t>
            </a:r>
            <a:r>
              <a:rPr lang="it-IT" sz="2400" dirty="0"/>
              <a:t>istituzionale della Camera di Commercio all’indirizzo </a:t>
            </a:r>
            <a:r>
              <a:rPr lang="it-IT" sz="2400" dirty="0">
                <a:hlinkClick r:id="rId2"/>
              </a:rPr>
              <a:t>http://www.br.camcom.it</a:t>
            </a:r>
            <a:endParaRPr lang="it-IT" sz="2400" dirty="0"/>
          </a:p>
          <a:p>
            <a:pPr indent="-285750" algn="just"/>
            <a:endParaRPr lang="it-IT" dirty="0"/>
          </a:p>
          <a:p>
            <a:pPr marL="285750" indent="-285750" algn="ctr"/>
            <a:r>
              <a:rPr lang="it-IT" dirty="0">
                <a:solidFill>
                  <a:srgbClr val="FF0000"/>
                </a:solidFill>
              </a:rPr>
              <a:t> GRAZIE PER L’ATTENZIONE</a:t>
            </a:r>
          </a:p>
          <a:p>
            <a:pPr marL="285750" indent="-285750" algn="ctr"/>
            <a:endParaRPr lang="it-IT" dirty="0"/>
          </a:p>
          <a:p>
            <a:pPr marL="285750" indent="-285750"/>
            <a:endParaRPr lang="it-IT" dirty="0"/>
          </a:p>
          <a:p>
            <a:pPr marL="285750" indent="-285750"/>
            <a:r>
              <a:rPr lang="it-IT" dirty="0"/>
              <a:t>Per informazioni:</a:t>
            </a:r>
          </a:p>
          <a:p>
            <a:pPr marL="285750" indent="-285750"/>
            <a:r>
              <a:rPr lang="it-IT" dirty="0">
                <a:hlinkClick r:id="rId3"/>
              </a:rPr>
              <a:t>alternanza.scuola.lavoro@br.camcom.it</a:t>
            </a:r>
            <a:endParaRPr lang="it-IT" dirty="0"/>
          </a:p>
          <a:p>
            <a:pPr marL="285750" indent="-285750"/>
            <a:r>
              <a:rPr lang="it-IT" dirty="0"/>
              <a:t>Tel. 0831/228209/228207/228266/562994</a:t>
            </a:r>
          </a:p>
        </p:txBody>
      </p:sp>
      <p:sp>
        <p:nvSpPr>
          <p:cNvPr id="3" name="Segnaposto numero diapositiva 2"/>
          <p:cNvSpPr>
            <a:spLocks noGrp="1"/>
          </p:cNvSpPr>
          <p:nvPr>
            <p:ph type="sldNum" sz="quarter" idx="12"/>
          </p:nvPr>
        </p:nvSpPr>
        <p:spPr/>
        <p:txBody>
          <a:bodyPr/>
          <a:lstStyle/>
          <a:p>
            <a:fld id="{E7A41E1B-4F70-4964-A407-84C68BE8251C}" type="slidenum">
              <a:rPr lang="it-IT" smtClean="0"/>
              <a:pPr/>
              <a:t>16</a:t>
            </a:fld>
            <a:endParaRPr lang="it-IT"/>
          </a:p>
        </p:txBody>
      </p:sp>
      <p:pic>
        <p:nvPicPr>
          <p:cNvPr id="4" name="Immagine 1">
            <a:extLst>
              <a:ext uri="{FF2B5EF4-FFF2-40B4-BE49-F238E27FC236}">
                <a16:creationId xmlns:a16="http://schemas.microsoft.com/office/drawing/2014/main" xmlns="" id="{1F537884-F160-47DD-B206-8BF68D7AB70B}"/>
              </a:ext>
            </a:extLst>
          </p:cNvPr>
          <p:cNvPicPr>
            <a:picLocks noChangeAspect="1" noChangeArrowheads="1"/>
          </p:cNvPicPr>
          <p:nvPr/>
        </p:nvPicPr>
        <p:blipFill>
          <a:blip r:embed="rId4" cstate="print"/>
          <a:srcRect/>
          <a:stretch>
            <a:fillRect/>
          </a:stretch>
        </p:blipFill>
        <p:spPr bwMode="auto">
          <a:xfrm>
            <a:off x="539552" y="6165304"/>
            <a:ext cx="1952625" cy="533400"/>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634082"/>
          </a:xfrm>
        </p:spPr>
        <p:txBody>
          <a:bodyPr>
            <a:normAutofit/>
          </a:bodyPr>
          <a:lstStyle/>
          <a:p>
            <a:r>
              <a:rPr lang="it-IT" sz="3000" dirty="0">
                <a:ln w="18415" cmpd="sng">
                  <a:solidFill>
                    <a:srgbClr val="FFFFFF"/>
                  </a:solidFill>
                  <a:prstDash val="solid"/>
                </a:ln>
                <a:solidFill>
                  <a:srgbClr val="FFFFFF"/>
                </a:solidFill>
                <a:effectLst>
                  <a:outerShdw blurRad="63500" dir="3600000" algn="tl" rotWithShape="0">
                    <a:srgbClr val="000000">
                      <a:alpha val="70000"/>
                    </a:srgbClr>
                  </a:outerShdw>
                </a:effectLst>
              </a:rPr>
              <a:t>RUOLO CCIAA- FONTI NORMATIVE</a:t>
            </a:r>
          </a:p>
        </p:txBody>
      </p:sp>
      <p:sp>
        <p:nvSpPr>
          <p:cNvPr id="3" name="Segnaposto contenuto 2"/>
          <p:cNvSpPr>
            <a:spLocks noGrp="1"/>
          </p:cNvSpPr>
          <p:nvPr>
            <p:ph idx="1"/>
          </p:nvPr>
        </p:nvSpPr>
        <p:spPr/>
        <p:txBody>
          <a:bodyPr>
            <a:noAutofit/>
          </a:bodyPr>
          <a:lstStyle/>
          <a:p>
            <a:pPr algn="just"/>
            <a:r>
              <a:rPr lang="it-IT" sz="2200" dirty="0"/>
              <a:t>La legge n. 107/15 detta  della “Buona scuola”, assegna  alle Camere di Commercio la funzione di tenuta e  gestione del Registro nazionale per l'alternanza scuola-lavoro (RASL), all’interno del quale confluiscono tutti i soggetti che prestano la propria collaborazione nei progetti di alternanza.</a:t>
            </a:r>
          </a:p>
          <a:p>
            <a:pPr algn="just"/>
            <a:r>
              <a:rPr lang="it-IT" sz="2200" dirty="0"/>
              <a:t>La legge di riforma del Sistema Camerale, di cui al </a:t>
            </a:r>
            <a:r>
              <a:rPr lang="it-IT" sz="2200" i="1" dirty="0"/>
              <a:t>decreto legislativo 219 del 25.11.2016 (art.2 lettera e)</a:t>
            </a:r>
            <a:r>
              <a:rPr lang="it-IT" sz="2200" dirty="0"/>
              <a:t>, ha definitivamente sancito e formalizzato tale ruolo, assegnando ufficialmente alle Camere di commercio la funzione di orientamento al lavoro e alle professioni anche mediante la collaborazione con i soggetti pubblici e privati competenti, in coordinamento con il Governo, con le Regioni e l’ANPAL. </a:t>
            </a:r>
          </a:p>
        </p:txBody>
      </p:sp>
      <p:sp>
        <p:nvSpPr>
          <p:cNvPr id="4" name="Segnaposto numero diapositiva 3"/>
          <p:cNvSpPr>
            <a:spLocks noGrp="1"/>
          </p:cNvSpPr>
          <p:nvPr>
            <p:ph type="sldNum" sz="quarter" idx="12"/>
          </p:nvPr>
        </p:nvSpPr>
        <p:spPr/>
        <p:txBody>
          <a:bodyPr/>
          <a:lstStyle/>
          <a:p>
            <a:fld id="{E7A41E1B-4F70-4964-A407-84C68BE8251C}" type="slidenum">
              <a:rPr lang="it-IT" smtClean="0"/>
              <a:pPr/>
              <a:t>2</a:t>
            </a:fld>
            <a:endParaRPr lang="it-IT"/>
          </a:p>
        </p:txBody>
      </p:sp>
      <p:pic>
        <p:nvPicPr>
          <p:cNvPr id="5" name="Immagine 1">
            <a:extLst>
              <a:ext uri="{FF2B5EF4-FFF2-40B4-BE49-F238E27FC236}">
                <a16:creationId xmlns:a16="http://schemas.microsoft.com/office/drawing/2014/main" xmlns="" id="{85685114-D40C-4B36-8146-1C58CBB8D0D9}"/>
              </a:ext>
            </a:extLst>
          </p:cNvPr>
          <p:cNvPicPr>
            <a:picLocks noChangeAspect="1" noChangeArrowheads="1"/>
          </p:cNvPicPr>
          <p:nvPr/>
        </p:nvPicPr>
        <p:blipFill>
          <a:blip r:embed="rId2" cstate="print"/>
          <a:srcRect/>
          <a:stretch>
            <a:fillRect/>
          </a:stretch>
        </p:blipFill>
        <p:spPr bwMode="auto">
          <a:xfrm>
            <a:off x="539552" y="6165304"/>
            <a:ext cx="1952625" cy="533400"/>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554669" y="215667"/>
            <a:ext cx="8229600" cy="634082"/>
          </a:xfrm>
        </p:spPr>
        <p:txBody>
          <a:bodyPr>
            <a:normAutofit fontScale="90000"/>
          </a:bodyPr>
          <a:lstStyle/>
          <a:p>
            <a:r>
              <a:rPr lang="it-IT" sz="2200" dirty="0">
                <a:ln w="18415" cmpd="sng">
                  <a:solidFill>
                    <a:srgbClr val="FFFFFF"/>
                  </a:solidFill>
                  <a:prstDash val="solid"/>
                </a:ln>
                <a:solidFill>
                  <a:srgbClr val="FFFFFF"/>
                </a:solidFill>
                <a:effectLst>
                  <a:outerShdw blurRad="63500" dir="3600000" algn="tl" rotWithShape="0">
                    <a:srgbClr val="000000">
                      <a:alpha val="70000"/>
                    </a:srgbClr>
                  </a:outerShdw>
                </a:effectLst>
              </a:rPr>
              <a:t>PROGETTO “SERVIZI  DI ORIENTAMENTO AL LAVORO ED ALLE PROFESSIONI“</a:t>
            </a:r>
          </a:p>
        </p:txBody>
      </p:sp>
      <p:sp>
        <p:nvSpPr>
          <p:cNvPr id="3" name="Segnaposto contenuto 2"/>
          <p:cNvSpPr>
            <a:spLocks noGrp="1"/>
          </p:cNvSpPr>
          <p:nvPr>
            <p:ph idx="1"/>
          </p:nvPr>
        </p:nvSpPr>
        <p:spPr>
          <a:xfrm>
            <a:off x="457200" y="1362558"/>
            <a:ext cx="8229600" cy="4525963"/>
          </a:xfrm>
        </p:spPr>
        <p:txBody>
          <a:bodyPr>
            <a:normAutofit fontScale="92500"/>
          </a:bodyPr>
          <a:lstStyle/>
          <a:p>
            <a:pPr algn="just"/>
            <a:r>
              <a:rPr lang="it-IT" sz="2400" dirty="0"/>
              <a:t>In tale ottica La Camera di Commercio di Brindisi ha aderito nel corso dell’anno 2017 al progetto  triennale “ Servizi  di orientamento al  lavoro ed alle professioni” al fine di:</a:t>
            </a:r>
          </a:p>
          <a:p>
            <a:pPr algn="just"/>
            <a:r>
              <a:rPr lang="it-IT" sz="2400" dirty="0"/>
              <a:t>favorire il </a:t>
            </a:r>
            <a:r>
              <a:rPr lang="it-IT" sz="2400" dirty="0" err="1"/>
              <a:t>matching</a:t>
            </a:r>
            <a:r>
              <a:rPr lang="it-IT" sz="2400" dirty="0"/>
              <a:t> tra domanda-offerta di percorsi di alternanza scuola-lavoro e domanda-offerta di lavoro;</a:t>
            </a:r>
          </a:p>
          <a:p>
            <a:pPr lvl="0" algn="just"/>
            <a:r>
              <a:rPr lang="it-IT" sz="2400" dirty="0"/>
              <a:t>fornire informazioni ed analisi sui  fabbisogni professionali e formativi delle imprese;</a:t>
            </a:r>
          </a:p>
          <a:p>
            <a:pPr lvl="0" algn="just"/>
            <a:r>
              <a:rPr lang="it-IT" sz="2400" dirty="0"/>
              <a:t>gestire  e promuovere il Registro per l’alternanza scuola-lavoro;</a:t>
            </a:r>
          </a:p>
          <a:p>
            <a:pPr lvl="0" algn="just"/>
            <a:r>
              <a:rPr lang="it-IT" sz="2400" dirty="0"/>
              <a:t>erogare, attraverso specifici bandi, voucher rivolti alle micro, piccole e medie imprese che partecipano a percorsi di alternanza scuola lavoro, volti a favorire la progettazione di percorsi “di qualità”.</a:t>
            </a:r>
          </a:p>
        </p:txBody>
      </p:sp>
      <p:sp>
        <p:nvSpPr>
          <p:cNvPr id="4" name="Segnaposto numero diapositiva 3"/>
          <p:cNvSpPr>
            <a:spLocks noGrp="1"/>
          </p:cNvSpPr>
          <p:nvPr>
            <p:ph type="sldNum" sz="quarter" idx="12"/>
          </p:nvPr>
        </p:nvSpPr>
        <p:spPr/>
        <p:txBody>
          <a:bodyPr/>
          <a:lstStyle/>
          <a:p>
            <a:fld id="{E7A41E1B-4F70-4964-A407-84C68BE8251C}" type="slidenum">
              <a:rPr lang="it-IT" smtClean="0"/>
              <a:pPr/>
              <a:t>3</a:t>
            </a:fld>
            <a:endParaRPr lang="it-IT"/>
          </a:p>
        </p:txBody>
      </p:sp>
      <p:pic>
        <p:nvPicPr>
          <p:cNvPr id="5" name="Immagine 1">
            <a:extLst>
              <a:ext uri="{FF2B5EF4-FFF2-40B4-BE49-F238E27FC236}">
                <a16:creationId xmlns:a16="http://schemas.microsoft.com/office/drawing/2014/main" xmlns="" id="{A92CDF73-D79F-4E9C-81E3-9E2511CB1F51}"/>
              </a:ext>
            </a:extLst>
          </p:cNvPr>
          <p:cNvPicPr>
            <a:picLocks noChangeAspect="1" noChangeArrowheads="1"/>
          </p:cNvPicPr>
          <p:nvPr/>
        </p:nvPicPr>
        <p:blipFill>
          <a:blip r:embed="rId2" cstate="print"/>
          <a:srcRect/>
          <a:stretch>
            <a:fillRect/>
          </a:stretch>
        </p:blipFill>
        <p:spPr bwMode="auto">
          <a:xfrm>
            <a:off x="539552" y="6165304"/>
            <a:ext cx="1952625" cy="533400"/>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490066"/>
          </a:xfrm>
        </p:spPr>
        <p:txBody>
          <a:bodyPr>
            <a:noAutofit/>
          </a:bodyPr>
          <a:lstStyle/>
          <a:p>
            <a:r>
              <a:rPr lang="it-IT" sz="3200" dirty="0">
                <a:ln w="18415" cmpd="sng">
                  <a:solidFill>
                    <a:srgbClr val="FFFFFF"/>
                  </a:solidFill>
                  <a:prstDash val="solid"/>
                </a:ln>
                <a:solidFill>
                  <a:srgbClr val="FFFFFF"/>
                </a:solidFill>
                <a:effectLst>
                  <a:outerShdw blurRad="63500" dir="3600000" algn="tl" rotWithShape="0">
                    <a:srgbClr val="000000">
                      <a:alpha val="70000"/>
                    </a:srgbClr>
                  </a:outerShdw>
                </a:effectLst>
              </a:rPr>
              <a:t>AZIONI REALIZZATE  </a:t>
            </a:r>
          </a:p>
        </p:txBody>
      </p:sp>
      <p:sp>
        <p:nvSpPr>
          <p:cNvPr id="3" name="Segnaposto contenuto 2"/>
          <p:cNvSpPr>
            <a:spLocks noGrp="1"/>
          </p:cNvSpPr>
          <p:nvPr>
            <p:ph idx="1"/>
          </p:nvPr>
        </p:nvSpPr>
        <p:spPr/>
        <p:txBody>
          <a:bodyPr>
            <a:normAutofit/>
          </a:bodyPr>
          <a:lstStyle/>
          <a:p>
            <a:pPr algn="just"/>
            <a:r>
              <a:rPr lang="it-IT" sz="2200" dirty="0"/>
              <a:t>Comunicazione  </a:t>
            </a:r>
          </a:p>
          <a:p>
            <a:pPr algn="just"/>
            <a:r>
              <a:rPr lang="it-IT" sz="2200" dirty="0"/>
              <a:t>Gestione  e promozione  del Registro per l’alternanza scuola-lavoro (anche attraverso  l’ adozione procedure semplificazione)</a:t>
            </a:r>
          </a:p>
          <a:p>
            <a:pPr algn="just"/>
            <a:r>
              <a:rPr lang="it-IT" sz="2200" dirty="0"/>
              <a:t>Adesione e promozione del Premio “Storie di alternanza”</a:t>
            </a:r>
          </a:p>
          <a:p>
            <a:pPr algn="just"/>
            <a:r>
              <a:rPr lang="it-IT" sz="2200" dirty="0"/>
              <a:t>Predisposizione “Bando per la concessione di voucher per percorsi di alternanza scuola lavoro”</a:t>
            </a:r>
          </a:p>
          <a:p>
            <a:pPr algn="just"/>
            <a:r>
              <a:rPr lang="it-IT" sz="2200" dirty="0"/>
              <a:t>Creazione desk informativi e di supporto dedicati </a:t>
            </a:r>
          </a:p>
          <a:p>
            <a:pPr algn="just"/>
            <a:r>
              <a:rPr lang="it-IT" sz="2200" dirty="0"/>
              <a:t>Organizzazione eventi (es. alternanza day)</a:t>
            </a:r>
          </a:p>
          <a:p>
            <a:endParaRPr lang="it-IT" dirty="0"/>
          </a:p>
          <a:p>
            <a:endParaRPr lang="it-IT" dirty="0"/>
          </a:p>
        </p:txBody>
      </p:sp>
      <p:sp>
        <p:nvSpPr>
          <p:cNvPr id="4" name="Segnaposto numero diapositiva 3"/>
          <p:cNvSpPr>
            <a:spLocks noGrp="1"/>
          </p:cNvSpPr>
          <p:nvPr>
            <p:ph type="sldNum" sz="quarter" idx="12"/>
          </p:nvPr>
        </p:nvSpPr>
        <p:spPr/>
        <p:txBody>
          <a:bodyPr/>
          <a:lstStyle/>
          <a:p>
            <a:fld id="{E7A41E1B-4F70-4964-A407-84C68BE8251C}" type="slidenum">
              <a:rPr lang="it-IT" smtClean="0"/>
              <a:pPr/>
              <a:t>4</a:t>
            </a:fld>
            <a:endParaRPr lang="it-IT"/>
          </a:p>
        </p:txBody>
      </p:sp>
      <p:pic>
        <p:nvPicPr>
          <p:cNvPr id="5" name="Immagine 1">
            <a:extLst>
              <a:ext uri="{FF2B5EF4-FFF2-40B4-BE49-F238E27FC236}">
                <a16:creationId xmlns:a16="http://schemas.microsoft.com/office/drawing/2014/main" xmlns="" id="{A927A0F9-4175-4C58-826D-979BF39038BC}"/>
              </a:ext>
            </a:extLst>
          </p:cNvPr>
          <p:cNvPicPr>
            <a:picLocks noChangeAspect="1" noChangeArrowheads="1"/>
          </p:cNvPicPr>
          <p:nvPr/>
        </p:nvPicPr>
        <p:blipFill>
          <a:blip r:embed="rId2" cstate="print"/>
          <a:srcRect/>
          <a:stretch>
            <a:fillRect/>
          </a:stretch>
        </p:blipFill>
        <p:spPr bwMode="auto">
          <a:xfrm>
            <a:off x="539552" y="6165304"/>
            <a:ext cx="1952625" cy="533400"/>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tangolo con angoli arrotondati 27"/>
          <p:cNvSpPr>
            <a:spLocks noGrp="1"/>
          </p:cNvSpPr>
          <p:nvPr>
            <p:ph type="title"/>
          </p:nvPr>
        </p:nvSpPr>
        <p:spPr>
          <a:xfrm>
            <a:off x="1196145" y="253771"/>
            <a:ext cx="6995120" cy="562074"/>
          </a:xfrm>
          <a:prstGeom prst="roundRect">
            <a:avLst/>
          </a:prstGeom>
          <a:noFill/>
          <a:ln w="25400" cap="flat" cmpd="sng" algn="ctr">
            <a:noFill/>
            <a:prstDash val="solid"/>
          </a:ln>
          <a:effectLst/>
        </p:spPr>
        <p:txBody>
          <a:bodyPr rtlCol="0" anchor="ctr">
            <a:normAutofit/>
          </a:bodyPr>
          <a:lstStyle/>
          <a:p>
            <a:pPr algn="ctr"/>
            <a:r>
              <a:rPr lang="it-IT" sz="2000" dirty="0">
                <a:ln w="18415" cmpd="sng">
                  <a:solidFill>
                    <a:srgbClr val="FFFFFF"/>
                  </a:solidFill>
                  <a:prstDash val="solid"/>
                </a:ln>
                <a:solidFill>
                  <a:srgbClr val="FFFFFF"/>
                </a:solidFill>
                <a:effectLst>
                  <a:outerShdw blurRad="38100" dist="38100" dir="2700000" algn="tl">
                    <a:srgbClr val="000000">
                      <a:alpha val="43137"/>
                    </a:srgbClr>
                  </a:outerShdw>
                </a:effectLst>
              </a:rPr>
              <a:t>LE FINALITÀ E GLI OBIETTIVI DEL BANDO CONTRIBUTI</a:t>
            </a:r>
          </a:p>
        </p:txBody>
      </p:sp>
      <p:sp>
        <p:nvSpPr>
          <p:cNvPr id="4" name="Rettangolo con angoli arrotondati 27"/>
          <p:cNvSpPr>
            <a:spLocks noGrp="1"/>
          </p:cNvSpPr>
          <p:nvPr>
            <p:ph sz="quarter" idx="1"/>
          </p:nvPr>
        </p:nvSpPr>
        <p:spPr>
          <a:xfrm>
            <a:off x="1835696" y="1268761"/>
            <a:ext cx="6912768" cy="2232247"/>
          </a:xfrm>
          <a:prstGeom prst="roundRect">
            <a:avLst/>
          </a:prstGeom>
          <a:noFill/>
          <a:ln w="25400" cap="flat" cmpd="sng" algn="ctr">
            <a:solidFill>
              <a:srgbClr val="C0504D">
                <a:lumMod val="60000"/>
                <a:lumOff val="40000"/>
              </a:srgbClr>
            </a:solidFill>
            <a:prstDash val="solid"/>
          </a:ln>
          <a:effectLst/>
        </p:spPr>
        <p:txBody>
          <a:bodyPr rtlCol="0" anchor="ctr">
            <a:noAutofit/>
          </a:bodyPr>
          <a:lstStyle/>
          <a:p>
            <a:pPr algn="just"/>
            <a:r>
              <a:rPr lang="it-IT" sz="1600" dirty="0"/>
              <a:t>Favorire la </a:t>
            </a:r>
            <a:r>
              <a:rPr lang="it-IT" sz="1600" dirty="0" err="1"/>
              <a:t>co-progettazione</a:t>
            </a:r>
            <a:r>
              <a:rPr lang="it-IT" sz="1600" dirty="0"/>
              <a:t>  per percorsi di Alternanza Scuola Lavoro di qualità e per incentivare l’inserimento di giovani studenti in percorsi di Alternanza Scuola Lavoro (ASL);</a:t>
            </a:r>
          </a:p>
          <a:p>
            <a:pPr algn="just"/>
            <a:r>
              <a:rPr lang="it-IT" sz="1600" dirty="0"/>
              <a:t>Sostenere il coinvolgimento dei soggetti ospitanti  nei percorsi di Alternanza Scuola Lavoro e facilitare l’iscrizione delle imprese nel RASL (Registro dell’Alternanza Scuola Lavoro);</a:t>
            </a:r>
          </a:p>
          <a:p>
            <a:pPr algn="just"/>
            <a:r>
              <a:rPr lang="it-IT" sz="1600" dirty="0"/>
              <a:t>Assicurare la formazione dei tutor aziendali che assistono gli studenti impegnati in Alternanza Scuola Lavoro</a:t>
            </a:r>
          </a:p>
        </p:txBody>
      </p:sp>
      <p:sp>
        <p:nvSpPr>
          <p:cNvPr id="6" name="Rettangolo con angoli arrotondati 27"/>
          <p:cNvSpPr/>
          <p:nvPr/>
        </p:nvSpPr>
        <p:spPr>
          <a:xfrm>
            <a:off x="430778" y="3661259"/>
            <a:ext cx="5328592" cy="520270"/>
          </a:xfrm>
          <a:prstGeom prst="roundRect">
            <a:avLst/>
          </a:prstGeom>
          <a:solidFill>
            <a:schemeClr val="accent2"/>
          </a:solidFill>
          <a:ln w="25400" cap="flat" cmpd="sng" algn="ctr">
            <a:solidFill>
              <a:srgbClr val="C0504D">
                <a:lumMod val="60000"/>
                <a:lumOff val="40000"/>
              </a:srgbClr>
            </a:solidFill>
            <a:prstDash val="solid"/>
          </a:ln>
          <a:effectLst/>
        </p:spPr>
        <p:txBody>
          <a:bodyPr rtlCol="0" anchor="ctr"/>
          <a:lstStyle/>
          <a:p>
            <a:pPr algn="ctr"/>
            <a:r>
              <a:rPr lang="it-IT" sz="1600" dirty="0">
                <a:ln w="18415" cmpd="sng">
                  <a:solidFill>
                    <a:srgbClr val="FFFFFF"/>
                  </a:solidFill>
                  <a:prstDash val="solid"/>
                </a:ln>
                <a:solidFill>
                  <a:srgbClr val="FFFFFF"/>
                </a:solidFill>
                <a:effectLst>
                  <a:outerShdw blurRad="63500" dir="3600000" algn="tl" rotWithShape="0">
                    <a:srgbClr val="000000">
                      <a:alpha val="70000"/>
                    </a:srgbClr>
                  </a:outerShdw>
                </a:effectLst>
              </a:rPr>
              <a:t>LA DOTAZIONE FINANZIARIA E LA TIPOLOGIA </a:t>
            </a:r>
            <a:r>
              <a:rPr lang="it-IT" sz="1600" dirty="0" err="1">
                <a:ln w="18415" cmpd="sng">
                  <a:solidFill>
                    <a:srgbClr val="FFFFFF"/>
                  </a:solidFill>
                  <a:prstDash val="solid"/>
                </a:ln>
                <a:solidFill>
                  <a:srgbClr val="FFFFFF"/>
                </a:solidFill>
                <a:effectLst>
                  <a:outerShdw blurRad="63500" dir="3600000" algn="tl" rotWithShape="0">
                    <a:srgbClr val="000000">
                      <a:alpha val="70000"/>
                    </a:srgbClr>
                  </a:outerShdw>
                </a:effectLst>
              </a:rPr>
              <a:t>DI</a:t>
            </a:r>
            <a:r>
              <a:rPr lang="it-IT" sz="1600" dirty="0">
                <a:ln w="18415" cmpd="sng">
                  <a:solidFill>
                    <a:srgbClr val="FFFFFF"/>
                  </a:solidFill>
                  <a:prstDash val="solid"/>
                </a:ln>
                <a:solidFill>
                  <a:srgbClr val="FFFFFF"/>
                </a:solidFill>
                <a:effectLst>
                  <a:outerShdw blurRad="63500" dir="3600000" algn="tl" rotWithShape="0">
                    <a:srgbClr val="000000">
                      <a:alpha val="70000"/>
                    </a:srgbClr>
                  </a:outerShdw>
                </a:effectLst>
              </a:rPr>
              <a:t> AIUTO</a:t>
            </a:r>
          </a:p>
        </p:txBody>
      </p:sp>
      <p:sp>
        <p:nvSpPr>
          <p:cNvPr id="7" name="Rettangolo con angoli arrotondati 27"/>
          <p:cNvSpPr/>
          <p:nvPr/>
        </p:nvSpPr>
        <p:spPr>
          <a:xfrm>
            <a:off x="1043608" y="4237302"/>
            <a:ext cx="7643192" cy="1783986"/>
          </a:xfrm>
          <a:prstGeom prst="roundRect">
            <a:avLst/>
          </a:prstGeom>
          <a:noFill/>
          <a:ln w="25400" cap="flat" cmpd="sng" algn="ctr">
            <a:solidFill>
              <a:srgbClr val="C0504D">
                <a:lumMod val="60000"/>
                <a:lumOff val="40000"/>
              </a:srgbClr>
            </a:solidFill>
            <a:prstDash val="solid"/>
          </a:ln>
          <a:effectLst/>
        </p:spPr>
        <p:txBody>
          <a:bodyPr rtlCol="0" anchor="ctr"/>
          <a:lstStyle/>
          <a:p>
            <a:pPr marL="342900" indent="-342900" algn="just">
              <a:spcBef>
                <a:spcPct val="20000"/>
              </a:spcBef>
              <a:buFont typeface="Arial" pitchFamily="34" charset="0"/>
              <a:buChar char="•"/>
            </a:pPr>
            <a:r>
              <a:rPr lang="it-IT" sz="1600" dirty="0"/>
              <a:t>Le risorse per i voucher messe a disposizione dal bando sono stabilite di anno in anno dalla Camera di commercio di Brindisi. Per l’annualità 2018 le stesse  sono pari a </a:t>
            </a:r>
            <a:r>
              <a:rPr lang="it-IT" sz="1600" b="1" dirty="0"/>
              <a:t>€ 87.650,00 </a:t>
            </a:r>
            <a:r>
              <a:rPr lang="it-IT" sz="1600" dirty="0"/>
              <a:t>.</a:t>
            </a:r>
          </a:p>
          <a:p>
            <a:pPr marL="342900" indent="-342900" algn="just">
              <a:spcBef>
                <a:spcPct val="20000"/>
              </a:spcBef>
              <a:buFont typeface="Arial" pitchFamily="34" charset="0"/>
              <a:buChar char="•"/>
            </a:pPr>
            <a:r>
              <a:rPr lang="it-IT" sz="1600" dirty="0"/>
              <a:t>Questo tipo di agevolazione non risulta assoggettabile al regime degli Aiuti di Stato, poiché i soggetti che lo percepiscono svolgono un ruolo sociale a favore degli studenti, ricevendo fondi pubblici non direttamente per le proprie attività economiche, ma per favorire il raccordo tra scuola e mondo del lavoro.</a:t>
            </a:r>
          </a:p>
        </p:txBody>
      </p:sp>
      <p:pic>
        <p:nvPicPr>
          <p:cNvPr id="8" name="Picture 2" descr="Risultati immagini per obiettivo"/>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24775" y="1573006"/>
            <a:ext cx="1566905" cy="1386865"/>
          </a:xfrm>
          <a:prstGeom prst="rect">
            <a:avLst/>
          </a:prstGeom>
          <a:noFill/>
          <a:extLst>
            <a:ext uri="{909E8E84-426E-40DD-AFC4-6F175D3DCCD1}">
              <a14:hiddenFill xmlns:a14="http://schemas.microsoft.com/office/drawing/2010/main" xmlns="">
                <a:solidFill>
                  <a:srgbClr val="FFFFFF"/>
                </a:solidFill>
              </a14:hiddenFill>
            </a:ext>
          </a:extLst>
        </p:spPr>
      </p:pic>
      <p:pic>
        <p:nvPicPr>
          <p:cNvPr id="9" name="Picture 4" descr="Risultati immagini per dotazione"/>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7308304" y="3501008"/>
            <a:ext cx="878606" cy="680521"/>
          </a:xfrm>
          <a:prstGeom prst="rect">
            <a:avLst/>
          </a:prstGeom>
          <a:noFill/>
          <a:extLst>
            <a:ext uri="{909E8E84-426E-40DD-AFC4-6F175D3DCCD1}">
              <a14:hiddenFill xmlns:a14="http://schemas.microsoft.com/office/drawing/2010/main" xmlns="">
                <a:solidFill>
                  <a:srgbClr val="FFFFFF"/>
                </a:solidFill>
              </a14:hiddenFill>
            </a:ext>
          </a:extLst>
        </p:spPr>
      </p:pic>
      <p:sp>
        <p:nvSpPr>
          <p:cNvPr id="10" name="Segnaposto numero diapositiva 9"/>
          <p:cNvSpPr>
            <a:spLocks noGrp="1"/>
          </p:cNvSpPr>
          <p:nvPr>
            <p:ph type="sldNum" sz="quarter" idx="12"/>
          </p:nvPr>
        </p:nvSpPr>
        <p:spPr/>
        <p:txBody>
          <a:bodyPr/>
          <a:lstStyle/>
          <a:p>
            <a:fld id="{E7A41E1B-4F70-4964-A407-84C68BE8251C}" type="slidenum">
              <a:rPr lang="it-IT" smtClean="0"/>
              <a:pPr/>
              <a:t>5</a:t>
            </a:fld>
            <a:endParaRPr lang="it-IT"/>
          </a:p>
        </p:txBody>
      </p:sp>
      <p:pic>
        <p:nvPicPr>
          <p:cNvPr id="11" name="Immagine 1">
            <a:extLst>
              <a:ext uri="{FF2B5EF4-FFF2-40B4-BE49-F238E27FC236}">
                <a16:creationId xmlns:a16="http://schemas.microsoft.com/office/drawing/2014/main" xmlns="" id="{42D2D591-04CF-41BE-9F2E-5AE61EDB9222}"/>
              </a:ext>
            </a:extLst>
          </p:cNvPr>
          <p:cNvPicPr>
            <a:picLocks noChangeAspect="1" noChangeArrowheads="1"/>
          </p:cNvPicPr>
          <p:nvPr/>
        </p:nvPicPr>
        <p:blipFill>
          <a:blip r:embed="rId4" cstate="print"/>
          <a:srcRect/>
          <a:stretch>
            <a:fillRect/>
          </a:stretch>
        </p:blipFill>
        <p:spPr bwMode="auto">
          <a:xfrm>
            <a:off x="457200" y="6070829"/>
            <a:ext cx="1952625" cy="533400"/>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ttangolo 5"/>
          <p:cNvSpPr/>
          <p:nvPr/>
        </p:nvSpPr>
        <p:spPr>
          <a:xfrm>
            <a:off x="3779912" y="6237312"/>
            <a:ext cx="1944216" cy="5486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5" name="Segnaposto numero diapositiva 14"/>
          <p:cNvSpPr>
            <a:spLocks noGrp="1"/>
          </p:cNvSpPr>
          <p:nvPr>
            <p:ph type="sldNum" sz="quarter" idx="12"/>
          </p:nvPr>
        </p:nvSpPr>
        <p:spPr/>
        <p:txBody>
          <a:bodyPr vert="horz" lIns="91440" tIns="45720" rIns="91440" bIns="45720" rtlCol="0" anchor="ctr"/>
          <a:lstStyle/>
          <a:p>
            <a:fld id="{E7A41E1B-4F70-4964-A407-84C68BE8251C}" type="slidenum">
              <a:rPr lang="it-IT"/>
              <a:pPr/>
              <a:t>6</a:t>
            </a:fld>
            <a:endParaRPr lang="it-IT" dirty="0"/>
          </a:p>
        </p:txBody>
      </p:sp>
      <p:sp>
        <p:nvSpPr>
          <p:cNvPr id="8" name="Rettangolo con angoli arrotondati 27"/>
          <p:cNvSpPr/>
          <p:nvPr/>
        </p:nvSpPr>
        <p:spPr>
          <a:xfrm>
            <a:off x="323528" y="1484784"/>
            <a:ext cx="8496944" cy="4176464"/>
          </a:xfrm>
          <a:prstGeom prst="roundRect">
            <a:avLst/>
          </a:prstGeom>
          <a:noFill/>
          <a:ln w="25400" cap="flat" cmpd="sng" algn="ctr">
            <a:noFill/>
            <a:prstDash val="solid"/>
          </a:ln>
          <a:effectLst/>
        </p:spPr>
        <p:txBody>
          <a:bodyPr rtlCol="0" anchor="ctr"/>
          <a:lstStyle/>
          <a:p>
            <a:pPr marL="342900" lvl="0" indent="-342900" algn="just">
              <a:buFont typeface="+mj-lt"/>
              <a:buAutoNum type="arabicPeriod"/>
            </a:pPr>
            <a:r>
              <a:rPr lang="it-IT" sz="2200" dirty="0"/>
              <a:t>è stata ampliata la sfera dei destinatari dell’agevolazione</a:t>
            </a:r>
          </a:p>
          <a:p>
            <a:pPr marL="342900" lvl="0" indent="-342900" algn="just">
              <a:buFont typeface="+mj-lt"/>
              <a:buAutoNum type="arabicPeriod"/>
            </a:pPr>
            <a:r>
              <a:rPr lang="it-IT" sz="2200" dirty="0"/>
              <a:t>è  diminuito il numero minimo di ore individuali</a:t>
            </a:r>
          </a:p>
          <a:p>
            <a:pPr marL="342900" lvl="0" indent="-342900" algn="just">
              <a:buFont typeface="+mj-lt"/>
              <a:buAutoNum type="arabicPeriod"/>
            </a:pPr>
            <a:r>
              <a:rPr lang="it-IT" sz="2200" dirty="0"/>
              <a:t>sono aumentate le misure dei Voucher a fronte dei percorsi individuali</a:t>
            </a:r>
          </a:p>
          <a:p>
            <a:pPr marL="342900" lvl="0" indent="-342900" algn="just">
              <a:buFont typeface="+mj-lt"/>
              <a:buAutoNum type="arabicPeriod"/>
            </a:pPr>
            <a:r>
              <a:rPr lang="it-IT" sz="2200" dirty="0"/>
              <a:t>sono state introdotte ulteriori misure di semplificazione tra cui la possibilità di delegare la trasmissione della domanda di contributo da parte di un soggetto diverso dal destinatario</a:t>
            </a:r>
          </a:p>
          <a:p>
            <a:pPr lvl="0"/>
            <a:endParaRPr lang="it-IT" sz="2400" b="1" dirty="0">
              <a:solidFill>
                <a:schemeClr val="tx1">
                  <a:lumMod val="65000"/>
                  <a:lumOff val="35000"/>
                </a:schemeClr>
              </a:solidFill>
            </a:endParaRPr>
          </a:p>
        </p:txBody>
      </p:sp>
      <p:sp>
        <p:nvSpPr>
          <p:cNvPr id="3" name="Rettangolo 2"/>
          <p:cNvSpPr/>
          <p:nvPr/>
        </p:nvSpPr>
        <p:spPr>
          <a:xfrm>
            <a:off x="2987824" y="292006"/>
            <a:ext cx="3000821" cy="369332"/>
          </a:xfrm>
          <a:prstGeom prst="rect">
            <a:avLst/>
          </a:prstGeom>
          <a:noFill/>
          <a:ln w="25400" cap="flat" cmpd="sng" algn="ctr">
            <a:noFill/>
            <a:prstDash val="solid"/>
          </a:ln>
          <a:effectLst/>
        </p:spPr>
        <p:txBody>
          <a:bodyPr vert="horz" lIns="91440" tIns="45720" rIns="91440" bIns="45720" rtlCol="0" anchor="ctr">
            <a:normAutofit fontScale="92500" lnSpcReduction="10000"/>
          </a:bodyPr>
          <a:lstStyle/>
          <a:p>
            <a:pPr algn="ctr">
              <a:spcBef>
                <a:spcPct val="0"/>
              </a:spcBef>
            </a:pPr>
            <a:r>
              <a:rPr lang="it-IT" sz="2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mj-lt"/>
                <a:ea typeface="+mj-ea"/>
                <a:cs typeface="+mj-cs"/>
              </a:rPr>
              <a:t>LE NOVITÀ DEL BANDO 2018</a:t>
            </a:r>
          </a:p>
        </p:txBody>
      </p:sp>
      <p:pic>
        <p:nvPicPr>
          <p:cNvPr id="7" name="Immagine 1">
            <a:extLst>
              <a:ext uri="{FF2B5EF4-FFF2-40B4-BE49-F238E27FC236}">
                <a16:creationId xmlns:a16="http://schemas.microsoft.com/office/drawing/2014/main" xmlns="" id="{5205C0AD-83AA-4ACE-97D9-C35BADEE990C}"/>
              </a:ext>
            </a:extLst>
          </p:cNvPr>
          <p:cNvPicPr>
            <a:picLocks noChangeAspect="1" noChangeArrowheads="1"/>
          </p:cNvPicPr>
          <p:nvPr/>
        </p:nvPicPr>
        <p:blipFill>
          <a:blip r:embed="rId3" cstate="print"/>
          <a:srcRect/>
          <a:stretch>
            <a:fillRect/>
          </a:stretch>
        </p:blipFill>
        <p:spPr bwMode="auto">
          <a:xfrm>
            <a:off x="539552" y="6165304"/>
            <a:ext cx="1952625" cy="533400"/>
          </a:xfrm>
          <a:prstGeom prst="rect">
            <a:avLst/>
          </a:prstGeom>
          <a:noFill/>
        </p:spPr>
      </p:pic>
    </p:spTree>
    <p:extLst>
      <p:ext uri="{BB962C8B-B14F-4D97-AF65-F5344CB8AC3E}">
        <p14:creationId xmlns:p14="http://schemas.microsoft.com/office/powerpoint/2010/main" xmlns="" val="37086861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ttangolo con angoli arrotondati 27"/>
          <p:cNvSpPr>
            <a:spLocks noGrp="1"/>
          </p:cNvSpPr>
          <p:nvPr>
            <p:ph sz="quarter" idx="1"/>
          </p:nvPr>
        </p:nvSpPr>
        <p:spPr>
          <a:xfrm>
            <a:off x="1702024" y="1177561"/>
            <a:ext cx="6984776" cy="1199157"/>
          </a:xfrm>
          <a:prstGeom prst="roundRect">
            <a:avLst/>
          </a:prstGeom>
          <a:noFill/>
          <a:ln w="25400" cap="flat" cmpd="sng" algn="ctr">
            <a:solidFill>
              <a:srgbClr val="C0504D">
                <a:lumMod val="60000"/>
                <a:lumOff val="40000"/>
              </a:srgbClr>
            </a:solidFill>
            <a:prstDash val="solid"/>
          </a:ln>
          <a:effectLst/>
        </p:spPr>
        <p:txBody>
          <a:bodyPr rtlCol="0" anchor="ctr">
            <a:normAutofit fontScale="92500" lnSpcReduction="10000"/>
          </a:bodyPr>
          <a:lstStyle/>
          <a:p>
            <a:pPr marL="285750" indent="-285750" algn="just">
              <a:spcBef>
                <a:spcPts val="0"/>
              </a:spcBef>
              <a:buNone/>
            </a:pPr>
            <a:endParaRPr lang="it-IT" sz="2400" dirty="0"/>
          </a:p>
          <a:p>
            <a:pPr marL="285750" indent="-285750" algn="just">
              <a:spcBef>
                <a:spcPts val="0"/>
              </a:spcBef>
              <a:buNone/>
            </a:pPr>
            <a:r>
              <a:rPr lang="it-IT" sz="2400" dirty="0"/>
              <a:t>I beneficiari dell’incentivo sono le imprese, i soggetti REA</a:t>
            </a:r>
          </a:p>
          <a:p>
            <a:pPr marL="0" indent="0" algn="just">
              <a:spcBef>
                <a:spcPts val="0"/>
              </a:spcBef>
              <a:buNone/>
            </a:pPr>
            <a:r>
              <a:rPr lang="it-IT" sz="2400" dirty="0"/>
              <a:t> e i professionisti iscritti agli ordini e ai collegi professionali </a:t>
            </a:r>
          </a:p>
          <a:p>
            <a:pPr marL="285750" indent="-285750" algn="just">
              <a:buFont typeface="Arial" pitchFamily="34" charset="0"/>
              <a:buChar char="•"/>
            </a:pPr>
            <a:endParaRPr lang="it-IT" b="1" dirty="0">
              <a:solidFill>
                <a:schemeClr val="tx1">
                  <a:lumMod val="65000"/>
                  <a:lumOff val="35000"/>
                </a:schemeClr>
              </a:solidFill>
              <a:effectLst>
                <a:outerShdw blurRad="38100" dist="38100" dir="2700000" algn="tl">
                  <a:srgbClr val="000000">
                    <a:alpha val="43137"/>
                  </a:srgbClr>
                </a:outerShdw>
              </a:effectLst>
            </a:endParaRPr>
          </a:p>
        </p:txBody>
      </p:sp>
      <p:sp>
        <p:nvSpPr>
          <p:cNvPr id="16" name="Rettangolo con angoli arrotondati 27"/>
          <p:cNvSpPr/>
          <p:nvPr/>
        </p:nvSpPr>
        <p:spPr>
          <a:xfrm>
            <a:off x="0" y="2639771"/>
            <a:ext cx="9144000" cy="576064"/>
          </a:xfrm>
          <a:prstGeom prst="roundRect">
            <a:avLst/>
          </a:prstGeom>
          <a:solidFill>
            <a:schemeClr val="accent2"/>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it-IT" b="1" dirty="0">
                <a:solidFill>
                  <a:schemeClr val="bg1"/>
                </a:solidFill>
              </a:rPr>
              <a:t>I REQUISITI COMUNI</a:t>
            </a:r>
          </a:p>
        </p:txBody>
      </p:sp>
      <p:sp>
        <p:nvSpPr>
          <p:cNvPr id="17" name="Rettangolo con angoli arrotondati 27"/>
          <p:cNvSpPr/>
          <p:nvPr/>
        </p:nvSpPr>
        <p:spPr>
          <a:xfrm>
            <a:off x="467544" y="3299147"/>
            <a:ext cx="7776864" cy="2794150"/>
          </a:xfrm>
          <a:prstGeom prst="roundRect">
            <a:avLst/>
          </a:prstGeom>
          <a:noFill/>
          <a:ln w="25400" cap="flat" cmpd="sng" algn="ctr">
            <a:solidFill>
              <a:srgbClr val="C0504D">
                <a:lumMod val="60000"/>
                <a:lumOff val="40000"/>
              </a:srgbClr>
            </a:solidFill>
            <a:prstDash val="solid"/>
          </a:ln>
          <a:effectLst/>
        </p:spPr>
        <p:txBody>
          <a:bodyPr rtlCol="0" anchor="ctr"/>
          <a:lstStyle/>
          <a:p>
            <a:pPr marL="228600" lvl="0" indent="-228600">
              <a:buFont typeface="+mj-lt"/>
              <a:buAutoNum type="arabicPeriod"/>
            </a:pPr>
            <a:r>
              <a:rPr lang="it-IT" sz="1600" dirty="0"/>
              <a:t>avere la sede  e/o un’unità operativa nel territorio di competenza della C.C.I.A.A. di Brindisi;</a:t>
            </a:r>
          </a:p>
          <a:p>
            <a:pPr marL="228600" indent="-228600">
              <a:buFont typeface="+mj-lt"/>
              <a:buAutoNum type="arabicPeriod"/>
            </a:pPr>
            <a:r>
              <a:rPr lang="it-IT" sz="1600" dirty="0"/>
              <a:t>essere iscritti nel Registro nazionale alternanza scuola-lavoro: </a:t>
            </a:r>
            <a:r>
              <a:rPr lang="it-IT" sz="1600" b="1" dirty="0">
                <a:hlinkClick r:id="rId2">
                  <a:extLst>
                    <a:ext uri="{A12FA001-AC4F-418D-AE19-62706E023703}">
                      <ahyp:hlinkClr xmlns:ahyp="http://schemas.microsoft.com/office/drawing/2018/hyperlinkcolor" xmlns="" val="tx"/>
                    </a:ext>
                  </a:extLst>
                </a:hlinkClick>
              </a:rPr>
              <a:t>http://scuolalavoro.registroimprese.it</a:t>
            </a:r>
            <a:r>
              <a:rPr lang="it-IT" sz="1600" dirty="0">
                <a:hlinkClick r:id="rId3">
                  <a:extLst>
                    <a:ext uri="{A12FA001-AC4F-418D-AE19-62706E023703}">
                      <ahyp:hlinkClr xmlns:ahyp="http://schemas.microsoft.com/office/drawing/2018/hyperlinkcolor" xmlns="" val="tx"/>
                    </a:ext>
                  </a:extLst>
                </a:hlinkClick>
              </a:rPr>
              <a:t>;</a:t>
            </a:r>
            <a:r>
              <a:rPr lang="it-IT" sz="1600" dirty="0"/>
              <a:t> </a:t>
            </a:r>
          </a:p>
          <a:p>
            <a:pPr marL="228600" indent="-228600">
              <a:buFont typeface="+mj-lt"/>
              <a:buAutoNum type="arabicPeriod"/>
            </a:pPr>
            <a:r>
              <a:rPr lang="it-IT" sz="1600" dirty="0"/>
              <a:t>aver regolarmente assolto  gli obblighi contributivi  previdenziali e assistenziali (INPS/INAIL/Casse Edili)/Casse professionali);</a:t>
            </a:r>
          </a:p>
          <a:p>
            <a:pPr marL="228600" indent="-228600">
              <a:buFont typeface="+mj-lt"/>
              <a:buAutoNum type="arabicPeriod"/>
            </a:pPr>
            <a:r>
              <a:rPr lang="it-IT" sz="1600" dirty="0"/>
              <a:t>non aver  già beneficiato di altri contributi pubblici a valere sui medesimi percorsi formativi di alternanza scuola-lavoro;</a:t>
            </a:r>
          </a:p>
          <a:p>
            <a:pPr marL="228600" indent="-228600">
              <a:buFont typeface="+mj-lt"/>
              <a:buAutoNum type="arabicPeriod"/>
            </a:pPr>
            <a:r>
              <a:rPr lang="it-IT" sz="1600" dirty="0"/>
              <a:t>aver accolto nel periodo  </a:t>
            </a:r>
            <a:r>
              <a:rPr lang="it-IT" sz="1600" b="1" dirty="0"/>
              <a:t>01/</a:t>
            </a:r>
            <a:r>
              <a:rPr lang="it-IT" sz="1600" b="1" dirty="0" err="1"/>
              <a:t>01</a:t>
            </a:r>
            <a:r>
              <a:rPr lang="it-IT" sz="1600" b="1" dirty="0"/>
              <a:t>/2018 - 31/12/2018</a:t>
            </a:r>
            <a:r>
              <a:rPr lang="it-IT" sz="1600" dirty="0"/>
              <a:t> uno o più studenti in percorsi di alternanza scuola-lavoro sulla base di convenzioni stipulate tra istituto scolastico e soggetto ospitante con un periodo minimo di </a:t>
            </a:r>
            <a:r>
              <a:rPr lang="it-IT" sz="1600" b="1" dirty="0"/>
              <a:t>40 ore </a:t>
            </a:r>
            <a:r>
              <a:rPr lang="it-IT" sz="1600" dirty="0"/>
              <a:t>, per ciascuno studente</a:t>
            </a:r>
          </a:p>
        </p:txBody>
      </p:sp>
      <p:pic>
        <p:nvPicPr>
          <p:cNvPr id="18" name="Picture 4" descr="Risultati immagini per beneficiari"/>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179512" y="1049318"/>
            <a:ext cx="1763688" cy="1551310"/>
          </a:xfrm>
          <a:prstGeom prst="rect">
            <a:avLst/>
          </a:prstGeom>
          <a:noFill/>
          <a:extLst>
            <a:ext uri="{909E8E84-426E-40DD-AFC4-6F175D3DCCD1}">
              <a14:hiddenFill xmlns:a14="http://schemas.microsoft.com/office/drawing/2010/main" xmlns="">
                <a:solidFill>
                  <a:srgbClr val="FFFFFF"/>
                </a:solidFill>
              </a14:hiddenFill>
            </a:ext>
          </a:extLst>
        </p:spPr>
      </p:pic>
      <p:sp>
        <p:nvSpPr>
          <p:cNvPr id="8" name="Segnaposto numero diapositiva 7"/>
          <p:cNvSpPr>
            <a:spLocks noGrp="1"/>
          </p:cNvSpPr>
          <p:nvPr>
            <p:ph type="sldNum" sz="quarter" idx="12"/>
          </p:nvPr>
        </p:nvSpPr>
        <p:spPr/>
        <p:txBody>
          <a:bodyPr/>
          <a:lstStyle/>
          <a:p>
            <a:fld id="{E7A41E1B-4F70-4964-A407-84C68BE8251C}" type="slidenum">
              <a:rPr lang="it-IT" smtClean="0"/>
              <a:pPr/>
              <a:t>7</a:t>
            </a:fld>
            <a:endParaRPr lang="it-IT"/>
          </a:p>
        </p:txBody>
      </p:sp>
      <p:pic>
        <p:nvPicPr>
          <p:cNvPr id="9" name="Immagine 1">
            <a:extLst>
              <a:ext uri="{FF2B5EF4-FFF2-40B4-BE49-F238E27FC236}">
                <a16:creationId xmlns:a16="http://schemas.microsoft.com/office/drawing/2014/main" xmlns="" id="{EA49D091-3024-4C5B-A9C5-F6CC64C0456B}"/>
              </a:ext>
            </a:extLst>
          </p:cNvPr>
          <p:cNvPicPr>
            <a:picLocks noChangeAspect="1" noChangeArrowheads="1"/>
          </p:cNvPicPr>
          <p:nvPr/>
        </p:nvPicPr>
        <p:blipFill>
          <a:blip r:embed="rId5" cstate="print"/>
          <a:srcRect/>
          <a:stretch>
            <a:fillRect/>
          </a:stretch>
        </p:blipFill>
        <p:spPr bwMode="auto">
          <a:xfrm>
            <a:off x="497777" y="6188075"/>
            <a:ext cx="1952625" cy="533400"/>
          </a:xfrm>
          <a:prstGeom prst="rect">
            <a:avLst/>
          </a:prstGeom>
          <a:noFill/>
        </p:spPr>
      </p:pic>
      <p:sp>
        <p:nvSpPr>
          <p:cNvPr id="11" name="Rettangolo con angoli arrotondati 27"/>
          <p:cNvSpPr/>
          <p:nvPr/>
        </p:nvSpPr>
        <p:spPr>
          <a:xfrm>
            <a:off x="1544035" y="175693"/>
            <a:ext cx="5904656" cy="596627"/>
          </a:xfrm>
          <a:prstGeom prst="roundRect">
            <a:avLst/>
          </a:prstGeom>
          <a:noFill/>
          <a:ln w="25400" cap="flat" cmpd="sng" algn="ctr">
            <a:noFill/>
            <a:prstDash val="solid"/>
          </a:ln>
          <a:effectLst/>
        </p:spPr>
        <p:txBody>
          <a:bodyPr rtlCol="0" anchor="ctr"/>
          <a:lstStyle/>
          <a:p>
            <a:pPr algn="ctr"/>
            <a:r>
              <a:rPr lang="it-IT" b="1" dirty="0">
                <a:solidFill>
                  <a:schemeClr val="bg1"/>
                </a:solidFill>
              </a:rPr>
              <a:t>I SOGGETTI BENEFICIARI E I REQUISITI COMUNI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ttangolo con angoli arrotondati 27"/>
          <p:cNvSpPr/>
          <p:nvPr/>
        </p:nvSpPr>
        <p:spPr>
          <a:xfrm>
            <a:off x="1687288" y="226108"/>
            <a:ext cx="5904656" cy="596627"/>
          </a:xfrm>
          <a:prstGeom prst="roundRect">
            <a:avLst/>
          </a:prstGeom>
          <a:noFill/>
          <a:ln w="25400" cap="flat" cmpd="sng" algn="ctr">
            <a:noFill/>
            <a:prstDash val="solid"/>
          </a:ln>
          <a:effectLst/>
        </p:spPr>
        <p:txBody>
          <a:bodyPr rtlCol="0" anchor="ctr"/>
          <a:lstStyle/>
          <a:p>
            <a:pPr algn="ctr"/>
            <a:r>
              <a:rPr lang="it-IT" b="1" dirty="0">
                <a:solidFill>
                  <a:schemeClr val="bg1"/>
                </a:solidFill>
              </a:rPr>
              <a:t>I REQUISITIVI AGGIUNTIVI PER CATEGORIA </a:t>
            </a:r>
            <a:r>
              <a:rPr lang="it-IT" b="1" dirty="0" err="1">
                <a:solidFill>
                  <a:schemeClr val="bg1"/>
                </a:solidFill>
              </a:rPr>
              <a:t>DI</a:t>
            </a:r>
            <a:r>
              <a:rPr lang="it-IT" b="1" dirty="0">
                <a:solidFill>
                  <a:schemeClr val="bg1"/>
                </a:solidFill>
              </a:rPr>
              <a:t> SOGGETTO OSPITANTE: LE IMPRESE E I SOGGETTI REA </a:t>
            </a:r>
          </a:p>
        </p:txBody>
      </p:sp>
      <p:sp>
        <p:nvSpPr>
          <p:cNvPr id="8" name="Segnaposto contenuto 7"/>
          <p:cNvSpPr>
            <a:spLocks noGrp="1"/>
          </p:cNvSpPr>
          <p:nvPr>
            <p:ph idx="1"/>
          </p:nvPr>
        </p:nvSpPr>
        <p:spPr>
          <a:xfrm>
            <a:off x="251520" y="1052736"/>
            <a:ext cx="8568952" cy="5280842"/>
          </a:xfrm>
          <a:noFill/>
        </p:spPr>
        <p:txBody>
          <a:bodyPr>
            <a:noAutofit/>
          </a:bodyPr>
          <a:lstStyle/>
          <a:p>
            <a:pPr>
              <a:spcBef>
                <a:spcPts val="0"/>
              </a:spcBef>
              <a:buNone/>
            </a:pPr>
            <a:r>
              <a:rPr lang="it-IT" sz="1900" b="1" dirty="0"/>
              <a:t>LE IMPRESE ED I SOGGETTI REA DOVRANNO INOLTRE </a:t>
            </a:r>
            <a:r>
              <a:rPr lang="it-IT" sz="1900" dirty="0"/>
              <a:t>:</a:t>
            </a:r>
          </a:p>
          <a:p>
            <a:pPr lvl="0" algn="just">
              <a:spcBef>
                <a:spcPts val="0"/>
              </a:spcBef>
            </a:pPr>
            <a:r>
              <a:rPr lang="it-IT" sz="1900" dirty="0"/>
              <a:t>essere regolarmente iscritte al Registro delle Imprese della C.C.I.A.A. di Brindisi o al Repertorio Economico Amministrativo (REA) di Brindisi, attive ed in regola con il pagamento del diritto annuale</a:t>
            </a:r>
            <a:r>
              <a:rPr lang="it-IT" sz="1900" strike="sngStrike" dirty="0"/>
              <a:t>;</a:t>
            </a:r>
            <a:endParaRPr lang="it-IT" sz="1900" dirty="0"/>
          </a:p>
          <a:p>
            <a:pPr lvl="0" algn="just">
              <a:spcBef>
                <a:spcPts val="0"/>
              </a:spcBef>
            </a:pPr>
            <a:r>
              <a:rPr lang="it-IT" sz="1900" dirty="0"/>
              <a:t>non  trovarsi in stato di fallimento, di liquidazione, di amministrazione controllata, di concordato preventivo o in qualsiasi altra situazione equivalente secondo la normativa vigente e nei cui riguardi non sia in corso un procedimento per la dichiarazione di una di tali situazioni;</a:t>
            </a:r>
          </a:p>
          <a:p>
            <a:pPr algn="just">
              <a:spcBef>
                <a:spcPts val="0"/>
              </a:spcBef>
            </a:pPr>
            <a:r>
              <a:rPr lang="it-IT" sz="1900" dirty="0"/>
              <a:t>non rientrare tra gli enti di diritto privato di cui agli articoli da 13 a 42 del codice civile, che forniscono servizi a favore della Camera di Commercio di Brindisi anche a titolo gratuito ai sensi della legge 7.8.2012 n.135 di conversione con modificazioni del D.L. 95/2012</a:t>
            </a:r>
          </a:p>
          <a:p>
            <a:pPr algn="just">
              <a:spcBef>
                <a:spcPts val="0"/>
              </a:spcBef>
            </a:pPr>
            <a:r>
              <a:rPr lang="it-IT" sz="1900" dirty="0">
                <a:solidFill>
                  <a:srgbClr val="21162D"/>
                </a:solidFill>
              </a:rPr>
              <a:t>per le imprese  ed i soggetti REA che a</a:t>
            </a:r>
            <a:r>
              <a:rPr lang="it-IT" sz="1900" dirty="0"/>
              <a:t>bbiano </a:t>
            </a:r>
            <a:r>
              <a:rPr lang="it-IT" sz="1900" u="sng" dirty="0"/>
              <a:t>sede legale</a:t>
            </a:r>
            <a:r>
              <a:rPr lang="it-IT" sz="1900" dirty="0"/>
              <a:t> nella provincia di Brindisi è consentito in subordine al requisito dell’iscrizione al RASL l’aver  presentato alla data di presentazione della domanda apposita delega al Conservatore per l’iscrizione d’ufficio secondo la procedura indicata sul sito istituzionale camerale</a:t>
            </a:r>
          </a:p>
        </p:txBody>
      </p:sp>
      <p:sp>
        <p:nvSpPr>
          <p:cNvPr id="4" name="Segnaposto numero diapositiva 3"/>
          <p:cNvSpPr>
            <a:spLocks noGrp="1"/>
          </p:cNvSpPr>
          <p:nvPr>
            <p:ph type="sldNum" sz="quarter" idx="12"/>
          </p:nvPr>
        </p:nvSpPr>
        <p:spPr/>
        <p:txBody>
          <a:bodyPr/>
          <a:lstStyle/>
          <a:p>
            <a:fld id="{E7A41E1B-4F70-4964-A407-84C68BE8251C}" type="slidenum">
              <a:rPr lang="it-IT" smtClean="0"/>
              <a:pPr/>
              <a:t>8</a:t>
            </a:fld>
            <a:endParaRPr lang="it-IT"/>
          </a:p>
        </p:txBody>
      </p:sp>
      <p:pic>
        <p:nvPicPr>
          <p:cNvPr id="5" name="Immagine 1">
            <a:extLst>
              <a:ext uri="{FF2B5EF4-FFF2-40B4-BE49-F238E27FC236}">
                <a16:creationId xmlns:a16="http://schemas.microsoft.com/office/drawing/2014/main" xmlns="" id="{B1B48985-93E1-4D91-8F7A-2C5D315E9B0B}"/>
              </a:ext>
            </a:extLst>
          </p:cNvPr>
          <p:cNvPicPr>
            <a:picLocks noChangeAspect="1" noChangeArrowheads="1"/>
          </p:cNvPicPr>
          <p:nvPr/>
        </p:nvPicPr>
        <p:blipFill>
          <a:blip r:embed="rId2" cstate="print"/>
          <a:srcRect/>
          <a:stretch>
            <a:fillRect/>
          </a:stretch>
        </p:blipFill>
        <p:spPr bwMode="auto">
          <a:xfrm>
            <a:off x="539552" y="6333578"/>
            <a:ext cx="1952625" cy="365125"/>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ttangolo con angoli arrotondati 27"/>
          <p:cNvSpPr/>
          <p:nvPr/>
        </p:nvSpPr>
        <p:spPr>
          <a:xfrm>
            <a:off x="1547966" y="167303"/>
            <a:ext cx="5904656" cy="596627"/>
          </a:xfrm>
          <a:prstGeom prst="roundRect">
            <a:avLst/>
          </a:prstGeom>
          <a:noFill/>
          <a:ln w="25400" cap="flat" cmpd="sng" algn="ctr">
            <a:noFill/>
            <a:prstDash val="solid"/>
          </a:ln>
          <a:effectLst/>
        </p:spPr>
        <p:txBody>
          <a:bodyPr rtlCol="0" anchor="ctr"/>
          <a:lstStyle/>
          <a:p>
            <a:pPr algn="ctr"/>
            <a:r>
              <a:rPr lang="it-IT" b="1" dirty="0">
                <a:solidFill>
                  <a:schemeClr val="bg1"/>
                </a:solidFill>
              </a:rPr>
              <a:t>I REQUISITIVI AGGIUNTIVI PER CATEGORIA </a:t>
            </a:r>
            <a:r>
              <a:rPr lang="it-IT" b="1" dirty="0" err="1">
                <a:solidFill>
                  <a:schemeClr val="bg1"/>
                </a:solidFill>
              </a:rPr>
              <a:t>DI</a:t>
            </a:r>
            <a:r>
              <a:rPr lang="it-IT" b="1" dirty="0">
                <a:solidFill>
                  <a:schemeClr val="bg1"/>
                </a:solidFill>
              </a:rPr>
              <a:t> SOGGETTO OSPITANTE: I LIBERI PROFESSIONISTI </a:t>
            </a:r>
          </a:p>
        </p:txBody>
      </p:sp>
      <p:sp>
        <p:nvSpPr>
          <p:cNvPr id="8" name="Segnaposto contenuto 7"/>
          <p:cNvSpPr>
            <a:spLocks noGrp="1"/>
          </p:cNvSpPr>
          <p:nvPr>
            <p:ph idx="1"/>
          </p:nvPr>
        </p:nvSpPr>
        <p:spPr>
          <a:xfrm>
            <a:off x="395536" y="1772816"/>
            <a:ext cx="7776864" cy="4104456"/>
          </a:xfrm>
          <a:noFill/>
        </p:spPr>
        <p:txBody>
          <a:bodyPr>
            <a:normAutofit/>
          </a:bodyPr>
          <a:lstStyle/>
          <a:p>
            <a:pPr>
              <a:buNone/>
            </a:pPr>
            <a:endParaRPr lang="it-IT" b="1" dirty="0"/>
          </a:p>
          <a:p>
            <a:pPr>
              <a:buNone/>
            </a:pPr>
            <a:endParaRPr lang="it-IT" b="1" dirty="0"/>
          </a:p>
          <a:p>
            <a:pPr algn="ctr">
              <a:buNone/>
            </a:pPr>
            <a:r>
              <a:rPr lang="it-IT" b="1" dirty="0"/>
              <a:t>I liberi professionisti</a:t>
            </a:r>
            <a:r>
              <a:rPr lang="it-IT" dirty="0"/>
              <a:t> dovranno essere iscritti ad un ordine e collegio professionale.</a:t>
            </a:r>
          </a:p>
        </p:txBody>
      </p:sp>
      <p:sp>
        <p:nvSpPr>
          <p:cNvPr id="4" name="Segnaposto numero diapositiva 3"/>
          <p:cNvSpPr>
            <a:spLocks noGrp="1"/>
          </p:cNvSpPr>
          <p:nvPr>
            <p:ph type="sldNum" sz="quarter" idx="12"/>
          </p:nvPr>
        </p:nvSpPr>
        <p:spPr/>
        <p:txBody>
          <a:bodyPr/>
          <a:lstStyle/>
          <a:p>
            <a:fld id="{E7A41E1B-4F70-4964-A407-84C68BE8251C}" type="slidenum">
              <a:rPr lang="it-IT" smtClean="0"/>
              <a:pPr/>
              <a:t>9</a:t>
            </a:fld>
            <a:endParaRPr lang="it-IT"/>
          </a:p>
        </p:txBody>
      </p:sp>
      <p:pic>
        <p:nvPicPr>
          <p:cNvPr id="5" name="Immagine 1">
            <a:extLst>
              <a:ext uri="{FF2B5EF4-FFF2-40B4-BE49-F238E27FC236}">
                <a16:creationId xmlns:a16="http://schemas.microsoft.com/office/drawing/2014/main" xmlns="" id="{9A73348D-7F15-4DA4-B8D5-425CE48B6773}"/>
              </a:ext>
            </a:extLst>
          </p:cNvPr>
          <p:cNvPicPr>
            <a:picLocks noChangeAspect="1" noChangeArrowheads="1"/>
          </p:cNvPicPr>
          <p:nvPr/>
        </p:nvPicPr>
        <p:blipFill>
          <a:blip r:embed="rId2" cstate="print"/>
          <a:srcRect/>
          <a:stretch>
            <a:fillRect/>
          </a:stretch>
        </p:blipFill>
        <p:spPr bwMode="auto">
          <a:xfrm>
            <a:off x="539552" y="6165304"/>
            <a:ext cx="1952625" cy="533400"/>
          </a:xfrm>
          <a:prstGeom prst="rect">
            <a:avLst/>
          </a:prstGeom>
          <a:noFill/>
        </p:spPr>
      </p:pic>
    </p:spTree>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10802</TotalTime>
  <Words>1504</Words>
  <Application>Microsoft Office PowerPoint</Application>
  <PresentationFormat>Presentazione su schermo (4:3)</PresentationFormat>
  <Paragraphs>119</Paragraphs>
  <Slides>16</Slides>
  <Notes>2</Notes>
  <HiddenSlides>0</HiddenSlides>
  <MMClips>0</MMClips>
  <ScaleCrop>false</ScaleCrop>
  <HeadingPairs>
    <vt:vector size="4" baseType="variant">
      <vt:variant>
        <vt:lpstr>Tema</vt:lpstr>
      </vt:variant>
      <vt:variant>
        <vt:i4>1</vt:i4>
      </vt:variant>
      <vt:variant>
        <vt:lpstr>Titoli diapositive</vt:lpstr>
      </vt:variant>
      <vt:variant>
        <vt:i4>16</vt:i4>
      </vt:variant>
    </vt:vector>
  </HeadingPairs>
  <TitlesOfParts>
    <vt:vector size="17" baseType="lpstr">
      <vt:lpstr>Tema di Office</vt:lpstr>
      <vt:lpstr>Diapositiva 1</vt:lpstr>
      <vt:lpstr>RUOLO CCIAA- FONTI NORMATIVE</vt:lpstr>
      <vt:lpstr>PROGETTO “SERVIZI  DI ORIENTAMENTO AL LAVORO ED ALLE PROFESSIONI“</vt:lpstr>
      <vt:lpstr>AZIONI REALIZZATE  </vt:lpstr>
      <vt:lpstr>LE FINALITÀ E GLI OBIETTIVI DEL BANDO CONTRIBUTI</vt:lpstr>
      <vt:lpstr>Diapositiva 6</vt:lpstr>
      <vt:lpstr>Diapositiva 7</vt:lpstr>
      <vt:lpstr>Diapositiva 8</vt:lpstr>
      <vt:lpstr>Diapositiva 9</vt:lpstr>
      <vt:lpstr>Diapositiva 10</vt:lpstr>
      <vt:lpstr>Diapositiva 11</vt:lpstr>
      <vt:lpstr>AMMONTARE DEL VOUCHER </vt:lpstr>
      <vt:lpstr>Diapositiva 13</vt:lpstr>
      <vt:lpstr>Diapositiva 14</vt:lpstr>
      <vt:lpstr>Diapositiva 15</vt:lpstr>
      <vt:lpstr>Diapositiva 16</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Bertoletti Marco</dc:creator>
  <cp:lastModifiedBy>cbr0110</cp:lastModifiedBy>
  <cp:revision>1116</cp:revision>
  <cp:lastPrinted>2018-03-15T08:47:48Z</cp:lastPrinted>
  <dcterms:created xsi:type="dcterms:W3CDTF">2016-09-28T08:47:02Z</dcterms:created>
  <dcterms:modified xsi:type="dcterms:W3CDTF">2018-10-30T13:20:36Z</dcterms:modified>
</cp:coreProperties>
</file>