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19"/>
  </p:notesMasterIdLst>
  <p:handoutMasterIdLst>
    <p:handoutMasterId r:id="rId20"/>
  </p:handoutMasterIdLst>
  <p:sldIdLst>
    <p:sldId id="501" r:id="rId2"/>
    <p:sldId id="547" r:id="rId3"/>
    <p:sldId id="568" r:id="rId4"/>
    <p:sldId id="549" r:id="rId5"/>
    <p:sldId id="565" r:id="rId6"/>
    <p:sldId id="566" r:id="rId7"/>
    <p:sldId id="567" r:id="rId8"/>
    <p:sldId id="562" r:id="rId9"/>
    <p:sldId id="546" r:id="rId10"/>
    <p:sldId id="550" r:id="rId11"/>
    <p:sldId id="569" r:id="rId12"/>
    <p:sldId id="570" r:id="rId13"/>
    <p:sldId id="509" r:id="rId14"/>
    <p:sldId id="572" r:id="rId15"/>
    <p:sldId id="573" r:id="rId16"/>
    <p:sldId id="574" r:id="rId17"/>
    <p:sldId id="552" r:id="rId18"/>
  </p:sldIdLst>
  <p:sldSz cx="9144000" cy="6858000" type="screen4x3"/>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Sezione predefinita" id="{EBE27250-9E91-466C-A4DB-13E0111C4AE9}">
          <p14:sldIdLst/>
        </p14:section>
        <p14:section name="Sezione senza titolo" id="{2E43965E-090C-44A0-BA8E-04FB9A712FFF}">
          <p14:sldIdLst>
            <p14:sldId id="501"/>
            <p14:sldId id="558"/>
            <p14:sldId id="568"/>
            <p14:sldId id="559"/>
            <p14:sldId id="548"/>
            <p14:sldId id="547"/>
            <p14:sldId id="549"/>
            <p14:sldId id="565"/>
            <p14:sldId id="566"/>
            <p14:sldId id="567"/>
            <p14:sldId id="562"/>
            <p14:sldId id="546"/>
            <p14:sldId id="550"/>
            <p14:sldId id="551"/>
            <p14:sldId id="509"/>
            <p14:sldId id="552"/>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99694"/>
    <a:srgbClr val="21162D"/>
    <a:srgbClr val="AB322F"/>
    <a:srgbClr val="FFCCFF"/>
    <a:srgbClr val="990000"/>
    <a:srgbClr val="9C0000"/>
    <a:srgbClr val="003300"/>
    <a:srgbClr val="A00000"/>
    <a:srgbClr val="21B01A"/>
    <a:srgbClr val="55627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39" autoAdjust="0"/>
    <p:restoredTop sz="92299" autoAdjust="0"/>
  </p:normalViewPr>
  <p:slideViewPr>
    <p:cSldViewPr>
      <p:cViewPr varScale="1">
        <p:scale>
          <a:sx n="62" d="100"/>
          <a:sy n="62" d="100"/>
        </p:scale>
        <p:origin x="-8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23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amerabr.it\AreaComune\AAGG%20e%20Gestione%20Risorse%20Umane\altermanza%20scuola%20lavoro\bando\bando%202019\Nuovo%20Foglio%20di%20lavoro%20di%20Microsoft%20Office%20Excel.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amerabr.it\AreaComune\AAGG%20e%20Gestione%20Risorse%20Umane\altermanza%20scuola%20lavoro\bando\bando%202019\Nuovo%20Foglio%20di%20lavoro%20di%20Microsoft%20Office%20Excel.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amerabr.it\AreaComune\AAGG%20e%20Gestione%20Risorse%20Umane\altermanza%20scuola%20lavoro\bando\bando%202019\Nuovo%20Foglio%20di%20lavoro%20di%20Microsoft%20Office%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it-IT"/>
  <c:chart>
    <c:title>
      <c:layout/>
    </c:title>
    <c:view3D>
      <c:rAngAx val="1"/>
    </c:view3D>
    <c:plotArea>
      <c:layout/>
      <c:bar3DChart>
        <c:barDir val="col"/>
        <c:grouping val="clustered"/>
        <c:ser>
          <c:idx val="0"/>
          <c:order val="0"/>
          <c:tx>
            <c:strRef>
              <c:f>Foglio1!$D$3</c:f>
              <c:strCache>
                <c:ptCount val="1"/>
                <c:pt idx="0">
                  <c:v>IMPORTI MESSI A BANDO</c:v>
                </c:pt>
              </c:strCache>
            </c:strRef>
          </c:tx>
          <c:dLbls>
            <c:dLbl>
              <c:idx val="0"/>
              <c:layout>
                <c:manualLayout>
                  <c:x val="8.1651164273928486E-3"/>
                  <c:y val="-5.7949910327423963E-2"/>
                </c:manualLayout>
              </c:layout>
              <c:showVal val="1"/>
            </c:dLbl>
            <c:dLbl>
              <c:idx val="1"/>
              <c:layout>
                <c:manualLayout>
                  <c:x val="9.7982940167141968E-3"/>
                  <c:y val="-5.6370323932261525E-2"/>
                </c:manualLayout>
              </c:layout>
              <c:showVal val="1"/>
            </c:dLbl>
            <c:dLbl>
              <c:idx val="2"/>
              <c:layout>
                <c:manualLayout>
                  <c:x val="4.4107753459492185E-3"/>
                  <c:y val="-6.7839882870157284E-2"/>
                </c:manualLayout>
              </c:layout>
              <c:showVal val="1"/>
            </c:dLbl>
            <c:txPr>
              <a:bodyPr/>
              <a:lstStyle/>
              <a:p>
                <a:pPr>
                  <a:defRPr sz="1400"/>
                </a:pPr>
                <a:endParaRPr lang="it-IT"/>
              </a:p>
            </c:txPr>
            <c:showVal val="1"/>
          </c:dLbls>
          <c:cat>
            <c:strRef>
              <c:f>Foglio1!$C$4:$C$6</c:f>
              <c:strCache>
                <c:ptCount val="3"/>
                <c:pt idx="0">
                  <c:v>Bando 2017</c:v>
                </c:pt>
                <c:pt idx="1">
                  <c:v>Bando 2018</c:v>
                </c:pt>
                <c:pt idx="2">
                  <c:v>Bando 2019</c:v>
                </c:pt>
              </c:strCache>
            </c:strRef>
          </c:cat>
          <c:val>
            <c:numRef>
              <c:f>Foglio1!$D$4:$D$6</c:f>
              <c:numCache>
                <c:formatCode>#,##0.00</c:formatCode>
                <c:ptCount val="3"/>
                <c:pt idx="0">
                  <c:v>59000</c:v>
                </c:pt>
                <c:pt idx="1">
                  <c:v>87650</c:v>
                </c:pt>
                <c:pt idx="2">
                  <c:v>79100</c:v>
                </c:pt>
              </c:numCache>
            </c:numRef>
          </c:val>
        </c:ser>
        <c:shape val="box"/>
        <c:axId val="55912704"/>
        <c:axId val="55943168"/>
        <c:axId val="0"/>
      </c:bar3DChart>
      <c:catAx>
        <c:axId val="55912704"/>
        <c:scaling>
          <c:orientation val="minMax"/>
        </c:scaling>
        <c:axPos val="b"/>
        <c:tickLblPos val="nextTo"/>
        <c:txPr>
          <a:bodyPr/>
          <a:lstStyle/>
          <a:p>
            <a:pPr>
              <a:defRPr sz="1400"/>
            </a:pPr>
            <a:endParaRPr lang="it-IT"/>
          </a:p>
        </c:txPr>
        <c:crossAx val="55943168"/>
        <c:crosses val="autoZero"/>
        <c:auto val="1"/>
        <c:lblAlgn val="ctr"/>
        <c:lblOffset val="100"/>
      </c:catAx>
      <c:valAx>
        <c:axId val="55943168"/>
        <c:scaling>
          <c:orientation val="minMax"/>
        </c:scaling>
        <c:axPos val="l"/>
        <c:majorGridlines/>
        <c:numFmt formatCode="#,##0.00" sourceLinked="1"/>
        <c:tickLblPos val="nextTo"/>
        <c:crossAx val="55912704"/>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it-IT"/>
  <c:chart>
    <c:view3D>
      <c:rAngAx val="1"/>
    </c:view3D>
    <c:plotArea>
      <c:layout/>
      <c:bar3DChart>
        <c:barDir val="col"/>
        <c:grouping val="clustered"/>
        <c:ser>
          <c:idx val="0"/>
          <c:order val="0"/>
          <c:tx>
            <c:strRef>
              <c:f>Foglio1!$C$22</c:f>
              <c:strCache>
                <c:ptCount val="1"/>
                <c:pt idx="0">
                  <c:v>Bando 2017</c:v>
                </c:pt>
              </c:strCache>
            </c:strRef>
          </c:tx>
          <c:dLbls>
            <c:dLbl>
              <c:idx val="0"/>
              <c:layout>
                <c:manualLayout>
                  <c:x val="-9.585287625046502E-3"/>
                  <c:y val="-8.8184646150427815E-2"/>
                </c:manualLayout>
              </c:layout>
              <c:showVal val="1"/>
            </c:dLbl>
            <c:txPr>
              <a:bodyPr/>
              <a:lstStyle/>
              <a:p>
                <a:pPr>
                  <a:defRPr sz="1400"/>
                </a:pPr>
                <a:endParaRPr lang="it-IT"/>
              </a:p>
            </c:txPr>
            <c:showVal val="1"/>
          </c:dLbls>
          <c:cat>
            <c:strRef>
              <c:f>Foglio1!$D$21:$E$21</c:f>
              <c:strCache>
                <c:ptCount val="1"/>
                <c:pt idx="0">
                  <c:v>NUMERO DOMANDE PERVENUTE</c:v>
                </c:pt>
              </c:strCache>
            </c:strRef>
          </c:cat>
          <c:val>
            <c:numRef>
              <c:f>Foglio1!$D$22:$E$22</c:f>
              <c:numCache>
                <c:formatCode>General</c:formatCode>
                <c:ptCount val="2"/>
                <c:pt idx="0">
                  <c:v>41</c:v>
                </c:pt>
              </c:numCache>
            </c:numRef>
          </c:val>
        </c:ser>
        <c:ser>
          <c:idx val="1"/>
          <c:order val="1"/>
          <c:tx>
            <c:strRef>
              <c:f>Foglio1!$C$23</c:f>
              <c:strCache>
                <c:ptCount val="1"/>
                <c:pt idx="0">
                  <c:v>Bando 2018</c:v>
                </c:pt>
              </c:strCache>
            </c:strRef>
          </c:tx>
          <c:dLbls>
            <c:dLbl>
              <c:idx val="0"/>
              <c:layout>
                <c:manualLayout>
                  <c:x val="1.9170575250092997E-2"/>
                  <c:y val="-3.8213346665185381E-2"/>
                </c:manualLayout>
              </c:layout>
              <c:showVal val="1"/>
            </c:dLbl>
            <c:txPr>
              <a:bodyPr/>
              <a:lstStyle/>
              <a:p>
                <a:pPr>
                  <a:defRPr sz="1400"/>
                </a:pPr>
                <a:endParaRPr lang="it-IT"/>
              </a:p>
            </c:txPr>
            <c:showVal val="1"/>
          </c:dLbls>
          <c:cat>
            <c:strRef>
              <c:f>Foglio1!$D$21:$E$21</c:f>
              <c:strCache>
                <c:ptCount val="1"/>
                <c:pt idx="0">
                  <c:v>NUMERO DOMANDE PERVENUTE</c:v>
                </c:pt>
              </c:strCache>
            </c:strRef>
          </c:cat>
          <c:val>
            <c:numRef>
              <c:f>Foglio1!$D$23:$E$23</c:f>
              <c:numCache>
                <c:formatCode>General</c:formatCode>
                <c:ptCount val="2"/>
                <c:pt idx="0" formatCode="#,##0">
                  <c:v>59</c:v>
                </c:pt>
              </c:numCache>
            </c:numRef>
          </c:val>
        </c:ser>
        <c:shape val="box"/>
        <c:axId val="55592448"/>
        <c:axId val="55593984"/>
        <c:axId val="0"/>
      </c:bar3DChart>
      <c:catAx>
        <c:axId val="55592448"/>
        <c:scaling>
          <c:orientation val="minMax"/>
        </c:scaling>
        <c:axPos val="b"/>
        <c:tickLblPos val="nextTo"/>
        <c:txPr>
          <a:bodyPr/>
          <a:lstStyle/>
          <a:p>
            <a:pPr>
              <a:defRPr sz="1400"/>
            </a:pPr>
            <a:endParaRPr lang="it-IT"/>
          </a:p>
        </c:txPr>
        <c:crossAx val="55593984"/>
        <c:crosses val="autoZero"/>
        <c:auto val="1"/>
        <c:lblAlgn val="ctr"/>
        <c:lblOffset val="100"/>
      </c:catAx>
      <c:valAx>
        <c:axId val="55593984"/>
        <c:scaling>
          <c:orientation val="minMax"/>
        </c:scaling>
        <c:axPos val="l"/>
        <c:majorGridlines/>
        <c:numFmt formatCode="General" sourceLinked="1"/>
        <c:tickLblPos val="nextTo"/>
        <c:crossAx val="55592448"/>
        <c:crosses val="autoZero"/>
        <c:crossBetween val="between"/>
      </c:valAx>
    </c:plotArea>
    <c:legend>
      <c:legendPos val="r"/>
      <c:layout>
        <c:manualLayout>
          <c:xMode val="edge"/>
          <c:yMode val="edge"/>
          <c:x val="0.7804211367819035"/>
          <c:y val="0.34984237862459738"/>
          <c:w val="0.17112291755942469"/>
          <c:h val="0.25034394326556308"/>
        </c:manualLayout>
      </c:layout>
      <c:txPr>
        <a:bodyPr/>
        <a:lstStyle/>
        <a:p>
          <a:pPr>
            <a:defRPr sz="1400"/>
          </a:pPr>
          <a:endParaRPr lang="it-IT"/>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it-IT"/>
  <c:chart>
    <c:view3D>
      <c:rAngAx val="1"/>
    </c:view3D>
    <c:plotArea>
      <c:layout/>
      <c:bar3DChart>
        <c:barDir val="col"/>
        <c:grouping val="clustered"/>
        <c:ser>
          <c:idx val="0"/>
          <c:order val="0"/>
          <c:tx>
            <c:strRef>
              <c:f>Foglio1!$D$33</c:f>
              <c:strCache>
                <c:ptCount val="1"/>
                <c:pt idx="0">
                  <c:v>IMPORTI MESSI A BANDO</c:v>
                </c:pt>
              </c:strCache>
            </c:strRef>
          </c:tx>
          <c:dLbls>
            <c:dLbl>
              <c:idx val="0"/>
              <c:layout>
                <c:manualLayout>
                  <c:x val="1.0798121466963066E-2"/>
                  <c:y val="-4.2756192072934671E-2"/>
                </c:manualLayout>
              </c:layout>
              <c:showVal val="1"/>
            </c:dLbl>
            <c:dLbl>
              <c:idx val="1"/>
              <c:layout>
                <c:manualLayout>
                  <c:x val="5.3990607334815331E-3"/>
                  <c:y val="-4.8100716082051485E-2"/>
                </c:manualLayout>
              </c:layout>
              <c:showVal val="1"/>
            </c:dLbl>
            <c:txPr>
              <a:bodyPr/>
              <a:lstStyle/>
              <a:p>
                <a:pPr>
                  <a:defRPr sz="1400"/>
                </a:pPr>
                <a:endParaRPr lang="it-IT"/>
              </a:p>
            </c:txPr>
            <c:showVal val="1"/>
          </c:dLbls>
          <c:cat>
            <c:strRef>
              <c:f>Foglio1!$C$34:$C$35</c:f>
              <c:strCache>
                <c:ptCount val="2"/>
                <c:pt idx="0">
                  <c:v>Bando 2017</c:v>
                </c:pt>
                <c:pt idx="1">
                  <c:v>Bando 2018</c:v>
                </c:pt>
              </c:strCache>
            </c:strRef>
          </c:cat>
          <c:val>
            <c:numRef>
              <c:f>Foglio1!$D$34:$D$35</c:f>
              <c:numCache>
                <c:formatCode>#,##0.00</c:formatCode>
                <c:ptCount val="2"/>
                <c:pt idx="0">
                  <c:v>59000</c:v>
                </c:pt>
                <c:pt idx="1">
                  <c:v>87650</c:v>
                </c:pt>
              </c:numCache>
            </c:numRef>
          </c:val>
        </c:ser>
        <c:ser>
          <c:idx val="1"/>
          <c:order val="1"/>
          <c:tx>
            <c:strRef>
              <c:f>Foglio1!$E$33</c:f>
              <c:strCache>
                <c:ptCount val="1"/>
                <c:pt idx="0">
                  <c:v>IMPORTO DOMANDE AMMESSE</c:v>
                </c:pt>
              </c:strCache>
            </c:strRef>
          </c:tx>
          <c:dLbls>
            <c:dLbl>
              <c:idx val="0"/>
              <c:layout>
                <c:manualLayout>
                  <c:x val="5.6057271422403104E-2"/>
                  <c:y val="-3.473940605925941E-2"/>
                </c:manualLayout>
              </c:layout>
              <c:showVal val="1"/>
            </c:dLbl>
            <c:dLbl>
              <c:idx val="1"/>
              <c:layout>
                <c:manualLayout>
                  <c:x val="6.7973856209150321E-2"/>
                  <c:y val="-1.2232415902140654E-2"/>
                </c:manualLayout>
              </c:layout>
              <c:showVal val="1"/>
            </c:dLbl>
            <c:txPr>
              <a:bodyPr/>
              <a:lstStyle/>
              <a:p>
                <a:pPr>
                  <a:defRPr sz="1400"/>
                </a:pPr>
                <a:endParaRPr lang="it-IT"/>
              </a:p>
            </c:txPr>
            <c:showVal val="1"/>
          </c:dLbls>
          <c:cat>
            <c:strRef>
              <c:f>Foglio1!$C$34:$C$35</c:f>
              <c:strCache>
                <c:ptCount val="2"/>
                <c:pt idx="0">
                  <c:v>Bando 2017</c:v>
                </c:pt>
                <c:pt idx="1">
                  <c:v>Bando 2018</c:v>
                </c:pt>
              </c:strCache>
            </c:strRef>
          </c:cat>
          <c:val>
            <c:numRef>
              <c:f>Foglio1!$E$34:$E$35</c:f>
              <c:numCache>
                <c:formatCode>#,##0.00</c:formatCode>
                <c:ptCount val="2"/>
                <c:pt idx="0">
                  <c:v>30350</c:v>
                </c:pt>
                <c:pt idx="1">
                  <c:v>83550</c:v>
                </c:pt>
              </c:numCache>
            </c:numRef>
          </c:val>
        </c:ser>
        <c:gapDepth val="438"/>
        <c:shape val="box"/>
        <c:axId val="55517952"/>
        <c:axId val="55519488"/>
        <c:axId val="0"/>
      </c:bar3DChart>
      <c:catAx>
        <c:axId val="55517952"/>
        <c:scaling>
          <c:orientation val="minMax"/>
        </c:scaling>
        <c:axPos val="b"/>
        <c:tickLblPos val="nextTo"/>
        <c:txPr>
          <a:bodyPr/>
          <a:lstStyle/>
          <a:p>
            <a:pPr>
              <a:defRPr sz="1400"/>
            </a:pPr>
            <a:endParaRPr lang="it-IT"/>
          </a:p>
        </c:txPr>
        <c:crossAx val="55519488"/>
        <c:crosses val="autoZero"/>
        <c:auto val="1"/>
        <c:lblAlgn val="ctr"/>
        <c:lblOffset val="100"/>
      </c:catAx>
      <c:valAx>
        <c:axId val="55519488"/>
        <c:scaling>
          <c:orientation val="minMax"/>
        </c:scaling>
        <c:axPos val="l"/>
        <c:majorGridlines/>
        <c:numFmt formatCode="#,##0.00" sourceLinked="1"/>
        <c:tickLblPos val="nextTo"/>
        <c:crossAx val="55517952"/>
        <c:crosses val="autoZero"/>
        <c:crossBetween val="between"/>
      </c:valAx>
    </c:plotArea>
    <c:legend>
      <c:legendPos val="r"/>
      <c:layout/>
      <c:txPr>
        <a:bodyPr/>
        <a:lstStyle/>
        <a:p>
          <a:pPr>
            <a:defRPr sz="1400"/>
          </a:pPr>
          <a:endParaRPr lang="it-IT"/>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50444" y="0"/>
            <a:ext cx="2945659" cy="496411"/>
          </a:xfrm>
          <a:prstGeom prst="rect">
            <a:avLst/>
          </a:prstGeom>
        </p:spPr>
        <p:txBody>
          <a:bodyPr vert="horz" lIns="91440" tIns="45720" rIns="91440" bIns="45720" rtlCol="0"/>
          <a:lstStyle>
            <a:lvl1pPr algn="r">
              <a:defRPr sz="1200"/>
            </a:lvl1pPr>
          </a:lstStyle>
          <a:p>
            <a:fld id="{92278465-D49B-4AB5-AEDA-D64C48A31274}" type="datetimeFigureOut">
              <a:rPr lang="it-IT" smtClean="0"/>
              <a:pPr/>
              <a:t>18/04/2019</a:t>
            </a:fld>
            <a:endParaRPr lang="it-IT"/>
          </a:p>
        </p:txBody>
      </p:sp>
      <p:sp>
        <p:nvSpPr>
          <p:cNvPr id="4" name="Segnaposto piè di pagina 3"/>
          <p:cNvSpPr>
            <a:spLocks noGrp="1"/>
          </p:cNvSpPr>
          <p:nvPr>
            <p:ph type="ftr" sz="quarter" idx="2"/>
          </p:nvPr>
        </p:nvSpPr>
        <p:spPr>
          <a:xfrm>
            <a:off x="1" y="9430091"/>
            <a:ext cx="2945659" cy="496411"/>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50444" y="9430091"/>
            <a:ext cx="2945659" cy="496411"/>
          </a:xfrm>
          <a:prstGeom prst="rect">
            <a:avLst/>
          </a:prstGeom>
        </p:spPr>
        <p:txBody>
          <a:bodyPr vert="horz" lIns="91440" tIns="45720" rIns="91440" bIns="45720" rtlCol="0" anchor="b"/>
          <a:lstStyle>
            <a:lvl1pPr algn="r">
              <a:defRPr sz="1200"/>
            </a:lvl1pPr>
          </a:lstStyle>
          <a:p>
            <a:fld id="{169FBF70-AC37-4FD6-BF69-99DC5748E7EC}" type="slidenum">
              <a:rPr lang="it-IT" smtClean="0"/>
              <a:pPr/>
              <a:t>‹N›</a:t>
            </a:fld>
            <a:endParaRPr lang="it-IT"/>
          </a:p>
        </p:txBody>
      </p:sp>
    </p:spTree>
    <p:extLst>
      <p:ext uri="{BB962C8B-B14F-4D97-AF65-F5344CB8AC3E}">
        <p14:creationId xmlns="" xmlns:p14="http://schemas.microsoft.com/office/powerpoint/2010/main" val="38559222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B0CFA4E2-B307-4B29-AFAD-E42927BDDE49}" type="datetimeFigureOut">
              <a:rPr lang="it-IT" smtClean="0"/>
              <a:pPr/>
              <a:t>18/04/2019</a:t>
            </a:fld>
            <a:endParaRPr lang="it-IT"/>
          </a:p>
        </p:txBody>
      </p:sp>
      <p:sp>
        <p:nvSpPr>
          <p:cNvPr id="4" name="Segnaposto immagine diapositiva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30093"/>
            <a:ext cx="2945659" cy="49813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4" y="9430093"/>
            <a:ext cx="2945659" cy="498135"/>
          </a:xfrm>
          <a:prstGeom prst="rect">
            <a:avLst/>
          </a:prstGeom>
        </p:spPr>
        <p:txBody>
          <a:bodyPr vert="horz" lIns="91440" tIns="45720" rIns="91440" bIns="45720" rtlCol="0" anchor="b"/>
          <a:lstStyle>
            <a:lvl1pPr algn="r">
              <a:defRPr sz="1200"/>
            </a:lvl1pPr>
          </a:lstStyle>
          <a:p>
            <a:fld id="{4019EAD2-79B0-4A99-B080-55BAF907716F}" type="slidenum">
              <a:rPr lang="it-IT" smtClean="0"/>
              <a:pPr/>
              <a:t>‹N›</a:t>
            </a:fld>
            <a:endParaRPr lang="it-IT"/>
          </a:p>
        </p:txBody>
      </p:sp>
    </p:spTree>
    <p:extLst>
      <p:ext uri="{BB962C8B-B14F-4D97-AF65-F5344CB8AC3E}">
        <p14:creationId xmlns="" xmlns:p14="http://schemas.microsoft.com/office/powerpoint/2010/main" val="990899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019EAD2-79B0-4A99-B080-55BAF907716F}" type="slidenum">
              <a:rPr lang="it-IT" smtClean="0"/>
              <a:pPr/>
              <a:t>2</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019EAD2-79B0-4A99-B080-55BAF907716F}" type="slidenum">
              <a:rPr lang="it-IT" smtClean="0"/>
              <a:pPr/>
              <a:t>3</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019EAD2-79B0-4A99-B080-55BAF907716F}" type="slidenum">
              <a:rPr lang="it-IT" smtClean="0"/>
              <a:pPr/>
              <a:t>8</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
        <p:nvSpPr>
          <p:cNvPr id="7" name="Rettangolo 6"/>
          <p:cNvSpPr/>
          <p:nvPr userDrawn="1"/>
        </p:nvSpPr>
        <p:spPr>
          <a:xfrm>
            <a:off x="0" y="0"/>
            <a:ext cx="9144000" cy="9807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t-IT"/>
          </a:p>
        </p:txBody>
      </p:sp>
      <p:cxnSp>
        <p:nvCxnSpPr>
          <p:cNvPr id="8" name="Connettore diritto 25"/>
          <p:cNvCxnSpPr/>
          <p:nvPr userDrawn="1"/>
        </p:nvCxnSpPr>
        <p:spPr>
          <a:xfrm>
            <a:off x="497858" y="6165304"/>
            <a:ext cx="8290429" cy="0"/>
          </a:xfrm>
          <a:prstGeom prst="line">
            <a:avLst/>
          </a:prstGeom>
          <a:ln>
            <a:solidFill>
              <a:schemeClr val="bg1">
                <a:lumMod val="65000"/>
              </a:schemeClr>
            </a:solidFill>
          </a:ln>
        </p:spPr>
        <p:style>
          <a:lnRef idx="1">
            <a:schemeClr val="accent2"/>
          </a:lnRef>
          <a:fillRef idx="0">
            <a:schemeClr val="accent2"/>
          </a:fillRef>
          <a:effectRef idx="0">
            <a:schemeClr val="accent2"/>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alternanza.scuola.lavoro@br.camcom.it" TargetMode="External"/><Relationship Id="rId2" Type="http://schemas.openxmlformats.org/officeDocument/2006/relationships/hyperlink" Target="http://www.br.camcom.it/"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br.camcom.it/alternanza_scuola_lavoro.asp?ln=&amp;idtema=1&amp;idtemacat=1&amp;page=informazioni&amp;idcategoria=62872;" TargetMode="External"/><Relationship Id="rId2" Type="http://schemas.openxmlformats.org/officeDocument/2006/relationships/hyperlink" Target="http://scuolalavoro.registroimprese.it/"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irittoannuale@br.camcom.i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a:t>
            </a:fld>
            <a:endParaRPr lang="it-IT" dirty="0"/>
          </a:p>
        </p:txBody>
      </p:sp>
      <p:sp>
        <p:nvSpPr>
          <p:cNvPr id="11" name="Ovale 10"/>
          <p:cNvSpPr/>
          <p:nvPr/>
        </p:nvSpPr>
        <p:spPr>
          <a:xfrm>
            <a:off x="1151620" y="1772816"/>
            <a:ext cx="6804756" cy="3816424"/>
          </a:xfrm>
          <a:prstGeom prst="ellipse">
            <a:avLst/>
          </a:prstGeom>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12" name="Ovale 4"/>
          <p:cNvSpPr/>
          <p:nvPr/>
        </p:nvSpPr>
        <p:spPr>
          <a:xfrm>
            <a:off x="2195736" y="2492896"/>
            <a:ext cx="4868628" cy="21693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I contributi/voucher per </a:t>
            </a:r>
            <a:r>
              <a:rPr lang="it-IT" sz="3600" b="1" kern="1200" dirty="0" smtClean="0"/>
              <a:t>percorsi </a:t>
            </a:r>
            <a:r>
              <a:rPr lang="it-IT" sz="3600" b="1" kern="1200" dirty="0"/>
              <a:t>di </a:t>
            </a:r>
            <a:r>
              <a:rPr lang="it-IT" sz="3600" b="1" kern="1200" dirty="0" smtClean="0"/>
              <a:t>Alternanza Scuola Lavoro</a:t>
            </a:r>
            <a:endParaRPr lang="it-IT" sz="3600" b="1" kern="1200" dirty="0"/>
          </a:p>
          <a:p>
            <a:pPr algn="ctr" defTabSz="1955800">
              <a:lnSpc>
                <a:spcPct val="90000"/>
              </a:lnSpc>
              <a:spcBef>
                <a:spcPct val="0"/>
              </a:spcBef>
              <a:spcAft>
                <a:spcPct val="35000"/>
              </a:spcAft>
            </a:pPr>
            <a:r>
              <a:rPr lang="it-IT" sz="3600" b="1" dirty="0"/>
              <a:t>Annualità </a:t>
            </a:r>
            <a:r>
              <a:rPr lang="it-IT" sz="3600" b="1" dirty="0" smtClean="0"/>
              <a:t>2019</a:t>
            </a:r>
            <a:endParaRPr lang="it-IT" sz="3600" b="1" kern="1200" dirty="0"/>
          </a:p>
        </p:txBody>
      </p:sp>
      <p:pic>
        <p:nvPicPr>
          <p:cNvPr id="8" name="Immagine 1"/>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extLst>
      <p:ext uri="{BB962C8B-B14F-4D97-AF65-F5344CB8AC3E}">
        <p14:creationId xmlns="" xmlns:p14="http://schemas.microsoft.com/office/powerpoint/2010/main" val="2965980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27"/>
          <p:cNvSpPr/>
          <p:nvPr/>
        </p:nvSpPr>
        <p:spPr>
          <a:xfrm>
            <a:off x="2267744" y="292921"/>
            <a:ext cx="4608512" cy="536496"/>
          </a:xfrm>
          <a:prstGeom prst="roundRect">
            <a:avLst/>
          </a:prstGeom>
          <a:noFill/>
          <a:ln w="25400" cap="flat" cmpd="sng" algn="ctr">
            <a:noFill/>
            <a:prstDash val="solid"/>
          </a:ln>
          <a:effectLst/>
        </p:spPr>
        <p:txBody>
          <a:bodyPr rtlCol="0" anchor="ctr"/>
          <a:lstStyle/>
          <a:p>
            <a:pPr algn="ctr"/>
            <a:r>
              <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rPr>
              <a:t>LA DOMANDA</a:t>
            </a:r>
          </a:p>
        </p:txBody>
      </p:sp>
      <p:sp>
        <p:nvSpPr>
          <p:cNvPr id="7" name="Rettangolo con angoli arrotondati 27"/>
          <p:cNvSpPr/>
          <p:nvPr/>
        </p:nvSpPr>
        <p:spPr>
          <a:xfrm>
            <a:off x="1835696" y="1241686"/>
            <a:ext cx="7128792" cy="4419562"/>
          </a:xfrm>
          <a:prstGeom prst="roundRect">
            <a:avLst/>
          </a:prstGeom>
          <a:noFill/>
          <a:ln w="25400" cap="flat" cmpd="sng" algn="ctr">
            <a:noFill/>
            <a:prstDash val="solid"/>
          </a:ln>
          <a:effectLst/>
        </p:spPr>
        <p:txBody>
          <a:bodyPr rtlCol="0" anchor="ctr"/>
          <a:lstStyle/>
          <a:p>
            <a:endParaRPr lang="it-IT" b="1" dirty="0">
              <a:solidFill>
                <a:schemeClr val="tx1">
                  <a:lumMod val="65000"/>
                  <a:lumOff val="35000"/>
                </a:schemeClr>
              </a:solidFill>
              <a:effectLst>
                <a:outerShdw blurRad="38100" dist="38100" dir="2700000" algn="tl">
                  <a:srgbClr val="000000">
                    <a:alpha val="43137"/>
                  </a:srgbClr>
                </a:outerShdw>
              </a:effectLst>
            </a:endParaRPr>
          </a:p>
          <a:p>
            <a:pPr marL="285750" indent="-285750"/>
            <a:r>
              <a:rPr lang="it-IT" b="1" dirty="0"/>
              <a:t> </a:t>
            </a:r>
          </a:p>
          <a:p>
            <a:pPr marL="285750" indent="-285750" algn="just">
              <a:buFont typeface="Arial" pitchFamily="34" charset="0"/>
              <a:buChar char="•"/>
            </a:pPr>
            <a:endParaRPr lang="it-IT" sz="1600" dirty="0"/>
          </a:p>
          <a:p>
            <a:pPr marL="285750" indent="-285750" algn="just">
              <a:buFont typeface="Arial" pitchFamily="34" charset="0"/>
              <a:buChar char="•"/>
            </a:pPr>
            <a:endParaRPr lang="it-IT" sz="1600" dirty="0"/>
          </a:p>
          <a:p>
            <a:pPr algn="just"/>
            <a:r>
              <a:rPr lang="it-IT" sz="2400" dirty="0"/>
              <a:t>Le domande devono essere presentate a pena di esclusione dalle ore </a:t>
            </a:r>
            <a:r>
              <a:rPr lang="it-IT" sz="2400" b="1" dirty="0">
                <a:solidFill>
                  <a:srgbClr val="21162D"/>
                </a:solidFill>
              </a:rPr>
              <a:t>8,00 del </a:t>
            </a:r>
            <a:r>
              <a:rPr lang="it-IT" sz="2400" b="1" dirty="0" smtClean="0">
                <a:solidFill>
                  <a:srgbClr val="21162D"/>
                </a:solidFill>
              </a:rPr>
              <a:t>30 aprile 2019 </a:t>
            </a:r>
            <a:r>
              <a:rPr lang="it-IT" sz="2400" dirty="0"/>
              <a:t>alle ore </a:t>
            </a:r>
            <a:r>
              <a:rPr lang="it-IT" sz="2400" b="1" dirty="0"/>
              <a:t>20,00 del </a:t>
            </a:r>
            <a:r>
              <a:rPr lang="it-IT" sz="2400" b="1" dirty="0" smtClean="0"/>
              <a:t>01.07.2019.</a:t>
            </a:r>
          </a:p>
          <a:p>
            <a:pPr algn="just"/>
            <a:r>
              <a:rPr lang="it-IT" sz="2400" b="1" dirty="0" smtClean="0"/>
              <a:t>Le domande possono essere trasmesse esclusivamente in modalità telematica tramite il sito http://webtelemaco.infocamere.it</a:t>
            </a:r>
            <a:r>
              <a:rPr lang="it-IT" sz="2400" dirty="0" smtClean="0"/>
              <a:t> accedendo alla sezione “Servizi </a:t>
            </a:r>
            <a:r>
              <a:rPr lang="it-IT" sz="2400" dirty="0" err="1" smtClean="0"/>
              <a:t>e-gov</a:t>
            </a:r>
            <a:r>
              <a:rPr lang="it-IT" sz="2400" dirty="0" smtClean="0"/>
              <a:t>” e selezionando la voce “Contributi alle imprese”.</a:t>
            </a:r>
          </a:p>
          <a:p>
            <a:pPr algn="just"/>
            <a:r>
              <a:rPr lang="it-IT" sz="2400" dirty="0" smtClean="0"/>
              <a:t>Le domande trasmesse con qualsiasi altro mezzo (consegna manuale, posta ordinaria, e-mail, PEC, fax) non saranno considerate ammissibili.</a:t>
            </a:r>
          </a:p>
          <a:p>
            <a:pPr algn="just"/>
            <a:endParaRPr lang="it-IT" sz="1600" dirty="0" smtClean="0"/>
          </a:p>
          <a:p>
            <a:pPr marL="285750" indent="-285750" algn="just"/>
            <a:endParaRPr lang="it-IT" b="1" dirty="0">
              <a:solidFill>
                <a:schemeClr val="tx1">
                  <a:lumMod val="65000"/>
                  <a:lumOff val="35000"/>
                </a:schemeClr>
              </a:solidFill>
              <a:effectLst>
                <a:outerShdw blurRad="38100" dist="38100" dir="2700000" algn="tl">
                  <a:srgbClr val="000000">
                    <a:alpha val="43137"/>
                  </a:srgbClr>
                </a:outerShdw>
              </a:effectLst>
            </a:endParaRPr>
          </a:p>
          <a:p>
            <a:endParaRPr lang="it-IT" b="1" dirty="0">
              <a:solidFill>
                <a:schemeClr val="tx1">
                  <a:lumMod val="65000"/>
                  <a:lumOff val="35000"/>
                </a:schemeClr>
              </a:solidFill>
              <a:effectLst>
                <a:outerShdw blurRad="38100" dist="38100" dir="2700000" algn="tl">
                  <a:srgbClr val="000000">
                    <a:alpha val="43137"/>
                  </a:srgbClr>
                </a:outerShdw>
              </a:effectLst>
            </a:endParaRPr>
          </a:p>
        </p:txBody>
      </p:sp>
      <p:pic>
        <p:nvPicPr>
          <p:cNvPr id="8" name="Picture 2" descr="Risultati immagini per rendicontazione"/>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3336" y="1241686"/>
            <a:ext cx="1578344" cy="1304327"/>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4" descr="Risultati immagini per contributi"/>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52320" y="5661248"/>
            <a:ext cx="1008112" cy="864096"/>
          </a:xfrm>
          <a:prstGeom prst="rect">
            <a:avLst/>
          </a:prstGeom>
          <a:noFill/>
          <a:extLst>
            <a:ext uri="{909E8E84-426E-40DD-AFC4-6F175D3DCCD1}">
              <a14:hiddenFill xmlns="" xmlns:a14="http://schemas.microsoft.com/office/drawing/2010/main">
                <a:solidFill>
                  <a:srgbClr val="FFFFFF"/>
                </a:solidFill>
              </a14:hiddenFill>
            </a:ext>
          </a:extLst>
        </p:spPr>
      </p:pic>
      <p:sp>
        <p:nvSpPr>
          <p:cNvPr id="9" name="Segnaposto numero diapositiva 8"/>
          <p:cNvSpPr>
            <a:spLocks noGrp="1"/>
          </p:cNvSpPr>
          <p:nvPr>
            <p:ph type="sldNum" sz="quarter" idx="12"/>
          </p:nvPr>
        </p:nvSpPr>
        <p:spPr/>
        <p:txBody>
          <a:bodyPr/>
          <a:lstStyle/>
          <a:p>
            <a:fld id="{E7A41E1B-4F70-4964-A407-84C68BE8251C}" type="slidenum">
              <a:rPr lang="it-IT" smtClean="0"/>
              <a:pPr/>
              <a:t>10</a:t>
            </a:fld>
            <a:endParaRPr lang="it-IT" dirty="0"/>
          </a:p>
        </p:txBody>
      </p:sp>
      <p:pic>
        <p:nvPicPr>
          <p:cNvPr id="10" name="Immagine 1">
            <a:extLst>
              <a:ext uri="{FF2B5EF4-FFF2-40B4-BE49-F238E27FC236}">
                <a16:creationId xmlns="" xmlns:a16="http://schemas.microsoft.com/office/drawing/2014/main" id="{7AFF0733-A2A2-4F44-813D-513CC25E4025}"/>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27"/>
          <p:cNvSpPr/>
          <p:nvPr/>
        </p:nvSpPr>
        <p:spPr>
          <a:xfrm>
            <a:off x="2267744" y="292921"/>
            <a:ext cx="4608512" cy="536496"/>
          </a:xfrm>
          <a:prstGeom prst="roundRect">
            <a:avLst/>
          </a:prstGeom>
          <a:noFill/>
          <a:ln w="25400" cap="flat" cmpd="sng" algn="ctr">
            <a:noFill/>
            <a:prstDash val="solid"/>
          </a:ln>
          <a:effectLst/>
        </p:spPr>
        <p:txBody>
          <a:bodyPr rtlCol="0" anchor="ctr"/>
          <a:lstStyle/>
          <a:p>
            <a:pPr algn="ctr"/>
            <a:r>
              <a:rPr lang="it-I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Procedura di valutazione </a:t>
            </a:r>
            <a:endPar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Rettangolo con angoli arrotondati 27"/>
          <p:cNvSpPr/>
          <p:nvPr/>
        </p:nvSpPr>
        <p:spPr>
          <a:xfrm>
            <a:off x="1835696" y="1241686"/>
            <a:ext cx="7128792" cy="4419562"/>
          </a:xfrm>
          <a:prstGeom prst="roundRect">
            <a:avLst/>
          </a:prstGeom>
          <a:noFill/>
          <a:ln w="25400" cap="flat" cmpd="sng" algn="ctr">
            <a:noFill/>
            <a:prstDash val="solid"/>
          </a:ln>
          <a:effectLst/>
        </p:spPr>
        <p:txBody>
          <a:bodyPr rtlCol="0" anchor="ctr"/>
          <a:lstStyle/>
          <a:p>
            <a:endParaRPr lang="it-IT" b="1" dirty="0">
              <a:solidFill>
                <a:schemeClr val="tx1">
                  <a:lumMod val="65000"/>
                  <a:lumOff val="35000"/>
                </a:schemeClr>
              </a:solidFill>
              <a:effectLst>
                <a:outerShdw blurRad="38100" dist="38100" dir="2700000" algn="tl">
                  <a:srgbClr val="000000">
                    <a:alpha val="43137"/>
                  </a:srgbClr>
                </a:outerShdw>
              </a:effectLst>
            </a:endParaRPr>
          </a:p>
          <a:p>
            <a:pPr marL="285750" indent="-285750"/>
            <a:r>
              <a:rPr lang="it-IT" b="1" dirty="0"/>
              <a:t> </a:t>
            </a:r>
          </a:p>
          <a:p>
            <a:pPr marL="285750" indent="-285750" algn="just">
              <a:buFont typeface="Arial" pitchFamily="34" charset="0"/>
              <a:buChar char="•"/>
            </a:pPr>
            <a:endParaRPr lang="it-IT" sz="1600" dirty="0"/>
          </a:p>
          <a:p>
            <a:pPr marL="285750" indent="-285750" algn="just">
              <a:buFont typeface="Arial" pitchFamily="34" charset="0"/>
              <a:buChar char="•"/>
            </a:pPr>
            <a:endParaRPr lang="it-IT" sz="1600" dirty="0"/>
          </a:p>
          <a:p>
            <a:pPr lvl="0" algn="just" fontAlgn="base">
              <a:spcBef>
                <a:spcPct val="0"/>
              </a:spcBef>
              <a:spcAft>
                <a:spcPct val="0"/>
              </a:spcAft>
            </a:pPr>
            <a:r>
              <a:rPr lang="it-IT" sz="2400" dirty="0" smtClean="0"/>
              <a:t>Le domande di voucher saranno accettate </a:t>
            </a:r>
            <a:r>
              <a:rPr lang="it-IT" sz="2400" u="sng" dirty="0" smtClean="0"/>
              <a:t>in ordine cronologico </a:t>
            </a:r>
            <a:r>
              <a:rPr lang="it-IT" sz="2400" dirty="0" smtClean="0"/>
              <a:t>determinato dalla data e ora di invio assegnati dalla procedura telematica sino alla scadenza dei termini. </a:t>
            </a:r>
          </a:p>
          <a:p>
            <a:pPr lvl="0" algn="just" fontAlgn="base">
              <a:spcBef>
                <a:spcPct val="0"/>
              </a:spcBef>
              <a:spcAft>
                <a:spcPct val="0"/>
              </a:spcAft>
            </a:pPr>
            <a:endParaRPr lang="it-IT" sz="2400" u="sng" dirty="0" smtClean="0"/>
          </a:p>
          <a:p>
            <a:pPr lvl="0" algn="just" fontAlgn="base">
              <a:spcBef>
                <a:spcPct val="0"/>
              </a:spcBef>
              <a:spcAft>
                <a:spcPct val="0"/>
              </a:spcAft>
            </a:pPr>
            <a:r>
              <a:rPr lang="it-IT" sz="2400" dirty="0" smtClean="0">
                <a:ea typeface="Calibri" pitchFamily="34" charset="0"/>
                <a:cs typeface="Arial" pitchFamily="34" charset="0"/>
              </a:rPr>
              <a:t>Le imprese/soggetti Rea /liberi professionisti, che abbiano beneficiato di contributi con i precedenti bandi ed abbiano effettuato </a:t>
            </a:r>
            <a:r>
              <a:rPr lang="it-IT" sz="2400" u="sng" dirty="0" smtClean="0">
                <a:ea typeface="Calibri" pitchFamily="34" charset="0"/>
                <a:cs typeface="Arial" pitchFamily="34" charset="0"/>
              </a:rPr>
              <a:t>ulteriori percorsi</a:t>
            </a:r>
            <a:r>
              <a:rPr lang="it-IT" sz="2400" dirty="0" smtClean="0">
                <a:ea typeface="Calibri" pitchFamily="34" charset="0"/>
                <a:cs typeface="Arial" pitchFamily="34" charset="0"/>
              </a:rPr>
              <a:t> di alternanza scuola/lavoro, potranno comunque presentare domanda. Tali soggetti saranno ammessi per ultimi e finanziati in caso di accertata disponibilità economica alla scadenza del bando sempre seguendo l’ordine cronologico di arrivo. </a:t>
            </a:r>
            <a:endParaRPr lang="it-IT" sz="2400" dirty="0" smtClean="0">
              <a:cs typeface="Arial" pitchFamily="34" charset="0"/>
            </a:endParaRPr>
          </a:p>
          <a:p>
            <a:pPr algn="just"/>
            <a:endParaRPr lang="it-IT" sz="1600" dirty="0" smtClean="0"/>
          </a:p>
          <a:p>
            <a:pPr marL="285750" indent="-285750" algn="just"/>
            <a:endParaRPr lang="it-IT" b="1" dirty="0">
              <a:solidFill>
                <a:schemeClr val="tx1">
                  <a:lumMod val="65000"/>
                  <a:lumOff val="35000"/>
                </a:schemeClr>
              </a:solidFill>
              <a:effectLst>
                <a:outerShdw blurRad="38100" dist="38100" dir="2700000" algn="tl">
                  <a:srgbClr val="000000">
                    <a:alpha val="43137"/>
                  </a:srgbClr>
                </a:outerShdw>
              </a:effectLst>
            </a:endParaRPr>
          </a:p>
          <a:p>
            <a:endParaRPr lang="it-IT" b="1" dirty="0">
              <a:solidFill>
                <a:schemeClr val="tx1">
                  <a:lumMod val="65000"/>
                  <a:lumOff val="35000"/>
                </a:schemeClr>
              </a:solidFill>
              <a:effectLst>
                <a:outerShdw blurRad="38100" dist="38100" dir="2700000" algn="tl">
                  <a:srgbClr val="000000">
                    <a:alpha val="43137"/>
                  </a:srgbClr>
                </a:outerShdw>
              </a:effectLst>
            </a:endParaRPr>
          </a:p>
        </p:txBody>
      </p:sp>
      <p:pic>
        <p:nvPicPr>
          <p:cNvPr id="8" name="Picture 2" descr="Risultati immagini per rendicontazione"/>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3336" y="1241686"/>
            <a:ext cx="1578344" cy="1304327"/>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4" descr="Risultati immagini per contributi"/>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135888" y="5993904"/>
            <a:ext cx="1008112" cy="864096"/>
          </a:xfrm>
          <a:prstGeom prst="rect">
            <a:avLst/>
          </a:prstGeom>
          <a:noFill/>
          <a:extLst>
            <a:ext uri="{909E8E84-426E-40DD-AFC4-6F175D3DCCD1}">
              <a14:hiddenFill xmlns="" xmlns:a14="http://schemas.microsoft.com/office/drawing/2010/main">
                <a:solidFill>
                  <a:srgbClr val="FFFFFF"/>
                </a:solidFill>
              </a14:hiddenFill>
            </a:ext>
          </a:extLst>
        </p:spPr>
      </p:pic>
      <p:sp>
        <p:nvSpPr>
          <p:cNvPr id="9" name="Segnaposto numero diapositiva 8"/>
          <p:cNvSpPr>
            <a:spLocks noGrp="1"/>
          </p:cNvSpPr>
          <p:nvPr>
            <p:ph type="sldNum" sz="quarter" idx="12"/>
          </p:nvPr>
        </p:nvSpPr>
        <p:spPr/>
        <p:txBody>
          <a:bodyPr/>
          <a:lstStyle/>
          <a:p>
            <a:fld id="{E7A41E1B-4F70-4964-A407-84C68BE8251C}" type="slidenum">
              <a:rPr lang="it-IT" smtClean="0"/>
              <a:pPr/>
              <a:t>11</a:t>
            </a:fld>
            <a:endParaRPr lang="it-IT" dirty="0"/>
          </a:p>
        </p:txBody>
      </p:sp>
      <p:pic>
        <p:nvPicPr>
          <p:cNvPr id="10" name="Immagine 1">
            <a:extLst>
              <a:ext uri="{FF2B5EF4-FFF2-40B4-BE49-F238E27FC236}">
                <a16:creationId xmlns="" xmlns:a16="http://schemas.microsoft.com/office/drawing/2014/main" id="{7AFF0733-A2A2-4F44-813D-513CC25E4025}"/>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con angoli arrotondati 27"/>
          <p:cNvSpPr/>
          <p:nvPr/>
        </p:nvSpPr>
        <p:spPr>
          <a:xfrm>
            <a:off x="2267744" y="292921"/>
            <a:ext cx="4608512" cy="536496"/>
          </a:xfrm>
          <a:prstGeom prst="roundRect">
            <a:avLst/>
          </a:prstGeom>
          <a:noFill/>
          <a:ln w="25400" cap="flat" cmpd="sng" algn="ctr">
            <a:noFill/>
            <a:prstDash val="solid"/>
          </a:ln>
          <a:effectLst/>
        </p:spPr>
        <p:txBody>
          <a:bodyPr rtlCol="0" anchor="ctr"/>
          <a:lstStyle/>
          <a:p>
            <a:pPr algn="ctr"/>
            <a:r>
              <a:rPr lang="it-I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Rendicontazione </a:t>
            </a:r>
            <a:endPar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Rettangolo con angoli arrotondati 27"/>
          <p:cNvSpPr/>
          <p:nvPr/>
        </p:nvSpPr>
        <p:spPr>
          <a:xfrm>
            <a:off x="1835696" y="1241686"/>
            <a:ext cx="7128792" cy="4419562"/>
          </a:xfrm>
          <a:prstGeom prst="roundRect">
            <a:avLst/>
          </a:prstGeom>
          <a:noFill/>
          <a:ln w="25400" cap="flat" cmpd="sng" algn="ctr">
            <a:noFill/>
            <a:prstDash val="solid"/>
          </a:ln>
          <a:effectLst/>
        </p:spPr>
        <p:txBody>
          <a:bodyPr rtlCol="0" anchor="ctr"/>
          <a:lstStyle/>
          <a:p>
            <a:endParaRPr lang="it-IT" b="1" dirty="0">
              <a:solidFill>
                <a:schemeClr val="tx1">
                  <a:lumMod val="65000"/>
                  <a:lumOff val="35000"/>
                </a:schemeClr>
              </a:solidFill>
              <a:effectLst>
                <a:outerShdw blurRad="38100" dist="38100" dir="2700000" algn="tl">
                  <a:srgbClr val="000000">
                    <a:alpha val="43137"/>
                  </a:srgbClr>
                </a:outerShdw>
              </a:effectLst>
            </a:endParaRPr>
          </a:p>
          <a:p>
            <a:pPr marL="285750" indent="-285750"/>
            <a:r>
              <a:rPr lang="it-IT" b="1" dirty="0"/>
              <a:t> </a:t>
            </a:r>
          </a:p>
          <a:p>
            <a:pPr marL="285750" indent="-285750" algn="just">
              <a:buFont typeface="Arial" pitchFamily="34" charset="0"/>
              <a:buChar char="•"/>
            </a:pPr>
            <a:endParaRPr lang="it-IT" sz="1600" dirty="0"/>
          </a:p>
          <a:p>
            <a:pPr marL="285750" indent="-285750" algn="just">
              <a:buFont typeface="Arial" pitchFamily="34" charset="0"/>
              <a:buChar char="•"/>
            </a:pPr>
            <a:endParaRPr lang="it-IT" sz="1600" dirty="0"/>
          </a:p>
          <a:p>
            <a:pPr algn="just"/>
            <a:r>
              <a:rPr lang="it-IT" sz="2400" dirty="0" smtClean="0"/>
              <a:t>Le rendicontazioni finali dovranno essere presentate, </a:t>
            </a:r>
            <a:r>
              <a:rPr lang="it-IT" sz="2400" b="1" dirty="0" smtClean="0"/>
              <a:t>solo a seguito della ricezione della comunicazione sull’esito della domanda, </a:t>
            </a:r>
            <a:r>
              <a:rPr lang="it-IT" sz="2400" dirty="0" smtClean="0"/>
              <a:t>entro e non oltre il </a:t>
            </a:r>
            <a:r>
              <a:rPr lang="it-IT" sz="2400" b="1" dirty="0" smtClean="0"/>
              <a:t>30 settembre 2019 </a:t>
            </a:r>
            <a:r>
              <a:rPr lang="it-IT" sz="2400" dirty="0" smtClean="0"/>
              <a:t>esclusivamente in modalità telematica, analogamente a quanto avvenuto in fase di domanda.</a:t>
            </a:r>
          </a:p>
          <a:p>
            <a:pPr algn="just"/>
            <a:r>
              <a:rPr lang="it-IT" sz="2400" dirty="0" smtClean="0"/>
              <a:t>In fase di rendicontazione il voucher sarà calcolato sulla base degli effettivi studenti accolti e comunque in numero non superiore a quello indicato in sede di domanda</a:t>
            </a:r>
          </a:p>
          <a:p>
            <a:pPr lvl="0" algn="just" fontAlgn="base">
              <a:spcBef>
                <a:spcPct val="0"/>
              </a:spcBef>
              <a:spcAft>
                <a:spcPct val="0"/>
              </a:spcAft>
            </a:pPr>
            <a:endParaRPr lang="it-IT" sz="2400" u="sng" dirty="0" smtClean="0"/>
          </a:p>
          <a:p>
            <a:endParaRPr lang="it-IT" b="1" dirty="0">
              <a:solidFill>
                <a:schemeClr val="tx1">
                  <a:lumMod val="65000"/>
                  <a:lumOff val="35000"/>
                </a:schemeClr>
              </a:solidFill>
              <a:effectLst>
                <a:outerShdw blurRad="38100" dist="38100" dir="2700000" algn="tl">
                  <a:srgbClr val="000000">
                    <a:alpha val="43137"/>
                  </a:srgbClr>
                </a:outerShdw>
              </a:effectLst>
            </a:endParaRPr>
          </a:p>
        </p:txBody>
      </p:sp>
      <p:pic>
        <p:nvPicPr>
          <p:cNvPr id="8" name="Picture 2" descr="Risultati immagini per rendicontazione"/>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3336" y="1241686"/>
            <a:ext cx="1578344" cy="1304327"/>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4" descr="Risultati immagini per contributi"/>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52320" y="5661248"/>
            <a:ext cx="1008112" cy="864096"/>
          </a:xfrm>
          <a:prstGeom prst="rect">
            <a:avLst/>
          </a:prstGeom>
          <a:noFill/>
          <a:extLst>
            <a:ext uri="{909E8E84-426E-40DD-AFC4-6F175D3DCCD1}">
              <a14:hiddenFill xmlns="" xmlns:a14="http://schemas.microsoft.com/office/drawing/2010/main">
                <a:solidFill>
                  <a:srgbClr val="FFFFFF"/>
                </a:solidFill>
              </a14:hiddenFill>
            </a:ext>
          </a:extLst>
        </p:spPr>
      </p:pic>
      <p:sp>
        <p:nvSpPr>
          <p:cNvPr id="9" name="Segnaposto numero diapositiva 8"/>
          <p:cNvSpPr>
            <a:spLocks noGrp="1"/>
          </p:cNvSpPr>
          <p:nvPr>
            <p:ph type="sldNum" sz="quarter" idx="12"/>
          </p:nvPr>
        </p:nvSpPr>
        <p:spPr/>
        <p:txBody>
          <a:bodyPr/>
          <a:lstStyle/>
          <a:p>
            <a:fld id="{E7A41E1B-4F70-4964-A407-84C68BE8251C}" type="slidenum">
              <a:rPr lang="it-IT" smtClean="0"/>
              <a:pPr/>
              <a:t>12</a:t>
            </a:fld>
            <a:endParaRPr lang="it-IT" dirty="0"/>
          </a:p>
        </p:txBody>
      </p:sp>
      <p:pic>
        <p:nvPicPr>
          <p:cNvPr id="10" name="Immagine 1">
            <a:extLst>
              <a:ext uri="{FF2B5EF4-FFF2-40B4-BE49-F238E27FC236}">
                <a16:creationId xmlns="" xmlns:a16="http://schemas.microsoft.com/office/drawing/2014/main" id="{7AFF0733-A2A2-4F44-813D-513CC25E4025}"/>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13</a:t>
            </a:fld>
            <a:endParaRPr lang="it-IT" dirty="0"/>
          </a:p>
        </p:txBody>
      </p:sp>
      <p:sp>
        <p:nvSpPr>
          <p:cNvPr id="12" name="Ovale 4"/>
          <p:cNvSpPr/>
          <p:nvPr/>
        </p:nvSpPr>
        <p:spPr>
          <a:xfrm>
            <a:off x="1763688" y="3717032"/>
            <a:ext cx="5472608" cy="15796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Grazie per l’attenzione</a:t>
            </a:r>
          </a:p>
        </p:txBody>
      </p:sp>
      <p:sp>
        <p:nvSpPr>
          <p:cNvPr id="7" name="Rettangolo arrotondato 6"/>
          <p:cNvSpPr/>
          <p:nvPr/>
        </p:nvSpPr>
        <p:spPr>
          <a:xfrm>
            <a:off x="539552" y="1340767"/>
            <a:ext cx="8147248" cy="3955883"/>
          </a:xfrm>
          <a:prstGeom prst="roundRect">
            <a:avLst/>
          </a:prstGeom>
          <a:noFill/>
          <a:ln w="25400" cap="flat" cmpd="sng" algn="ctr">
            <a:noFill/>
            <a:prstDash val="solid"/>
          </a:ln>
          <a:effectLst/>
        </p:spPr>
        <p:txBody>
          <a:bodyPr rtlCol="0" anchor="ctr"/>
          <a:lstStyle/>
          <a:p>
            <a:pPr algn="just"/>
            <a:r>
              <a:rPr lang="it-IT" sz="2000" dirty="0">
                <a:solidFill>
                  <a:schemeClr val="tx1"/>
                </a:solidFill>
              </a:rPr>
              <a:t>E’ attivo  un desk dedicato all’alternanza scuola-lavoro destinato alle imprese per fornire: </a:t>
            </a:r>
          </a:p>
          <a:p>
            <a:pPr marL="285750" indent="-285750" algn="just">
              <a:buFontTx/>
              <a:buChar char="-"/>
            </a:pPr>
            <a:r>
              <a:rPr lang="it-IT" sz="2000" dirty="0">
                <a:solidFill>
                  <a:schemeClr val="tx1"/>
                </a:solidFill>
              </a:rPr>
              <a:t>assistenza all’iscrizione al  Registro Nazionale per l’Alternanza Scuola-Lavoro (RASL);</a:t>
            </a:r>
          </a:p>
          <a:p>
            <a:pPr marL="285750" indent="-285750" algn="just">
              <a:buFontTx/>
              <a:buChar char="-"/>
            </a:pPr>
            <a:r>
              <a:rPr lang="it-IT" sz="2000" dirty="0">
                <a:solidFill>
                  <a:schemeClr val="tx1"/>
                </a:solidFill>
              </a:rPr>
              <a:t>assistenza nella compilazione delle domande di partecipazione al Bando per la concessione di voucher per percorsi di alternanza scuola lavoro.</a:t>
            </a:r>
          </a:p>
          <a:p>
            <a:pPr algn="just"/>
            <a:endParaRPr lang="it-IT" sz="2000" dirty="0">
              <a:solidFill>
                <a:schemeClr val="tx1"/>
              </a:solidFill>
            </a:endParaRPr>
          </a:p>
          <a:p>
            <a:pPr algn="ctr"/>
            <a:r>
              <a:rPr lang="it-IT" sz="2000" b="1" dirty="0">
                <a:solidFill>
                  <a:schemeClr val="tx1"/>
                </a:solidFill>
              </a:rPr>
              <a:t>Lo sportello osserverà i seguenti orari: </a:t>
            </a:r>
          </a:p>
          <a:p>
            <a:pPr algn="ctr"/>
            <a:r>
              <a:rPr lang="it-IT" sz="2000" b="1" dirty="0">
                <a:solidFill>
                  <a:schemeClr val="tx1"/>
                </a:solidFill>
              </a:rPr>
              <a:t>Martedì e Giovedì – dalle 10,00 alle 12,00.</a:t>
            </a:r>
          </a:p>
          <a:p>
            <a:pPr algn="just"/>
            <a:endParaRPr lang="it-IT" sz="1600" dirty="0">
              <a:solidFill>
                <a:schemeClr val="tx1"/>
              </a:solidFill>
            </a:endParaRPr>
          </a:p>
        </p:txBody>
      </p:sp>
      <p:sp>
        <p:nvSpPr>
          <p:cNvPr id="8" name="Rettangolo 7"/>
          <p:cNvSpPr/>
          <p:nvPr/>
        </p:nvSpPr>
        <p:spPr>
          <a:xfrm>
            <a:off x="1907704" y="332656"/>
            <a:ext cx="5472608" cy="369332"/>
          </a:xfrm>
          <a:prstGeom prst="rect">
            <a:avLst/>
          </a:prstGeom>
        </p:spPr>
        <p:txBody>
          <a:bodyPr wrap="square">
            <a:spAutoFit/>
          </a:bodyPr>
          <a:lstStyle/>
          <a:p>
            <a:pPr algn="ctr"/>
            <a:r>
              <a:rPr lang="it-IT" dirty="0">
                <a:ln w="18415" cmpd="sng">
                  <a:solidFill>
                    <a:srgbClr val="FFFFFF"/>
                  </a:solidFill>
                  <a:prstDash val="solid"/>
                </a:ln>
                <a:solidFill>
                  <a:srgbClr val="FFFFFF"/>
                </a:solidFill>
                <a:effectLst>
                  <a:outerShdw blurRad="63500" dir="3600000" algn="tl" rotWithShape="0">
                    <a:srgbClr val="000000">
                      <a:alpha val="70000"/>
                    </a:srgbClr>
                  </a:outerShdw>
                </a:effectLst>
              </a:rPr>
              <a:t>DESK ASSISTENZA ALTERNANZA SCUOLA E LAVORO</a:t>
            </a:r>
          </a:p>
        </p:txBody>
      </p:sp>
      <p:pic>
        <p:nvPicPr>
          <p:cNvPr id="9" name="Immagine 1">
            <a:extLst>
              <a:ext uri="{FF2B5EF4-FFF2-40B4-BE49-F238E27FC236}">
                <a16:creationId xmlns="" xmlns:a16="http://schemas.microsoft.com/office/drawing/2014/main" id="{55CA41DE-116D-455E-B38B-EA24593DED9A}"/>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extLst>
      <p:ext uri="{BB962C8B-B14F-4D97-AF65-F5344CB8AC3E}">
        <p14:creationId xmlns="" xmlns:p14="http://schemas.microsoft.com/office/powerpoint/2010/main" val="3444237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14</a:t>
            </a:fld>
            <a:endParaRPr lang="it-IT" dirty="0"/>
          </a:p>
        </p:txBody>
      </p:sp>
      <p:sp>
        <p:nvSpPr>
          <p:cNvPr id="12" name="Ovale 4"/>
          <p:cNvSpPr/>
          <p:nvPr/>
        </p:nvSpPr>
        <p:spPr>
          <a:xfrm>
            <a:off x="1763688" y="3717032"/>
            <a:ext cx="5472608" cy="15796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Grazie per l’attenzione</a:t>
            </a:r>
          </a:p>
        </p:txBody>
      </p:sp>
      <p:sp>
        <p:nvSpPr>
          <p:cNvPr id="7" name="Rettangolo arrotondato 6"/>
          <p:cNvSpPr/>
          <p:nvPr/>
        </p:nvSpPr>
        <p:spPr>
          <a:xfrm>
            <a:off x="539552" y="1340767"/>
            <a:ext cx="8147248" cy="3955883"/>
          </a:xfrm>
          <a:prstGeom prst="roundRect">
            <a:avLst/>
          </a:prstGeom>
          <a:noFill/>
          <a:ln w="25400" cap="flat" cmpd="sng" algn="ctr">
            <a:noFill/>
            <a:prstDash val="solid"/>
          </a:ln>
          <a:effectLst/>
        </p:spPr>
        <p:txBody>
          <a:bodyPr rtlCol="0" anchor="ctr"/>
          <a:lstStyle/>
          <a:p>
            <a:pPr algn="just"/>
            <a:endParaRPr lang="it-IT" sz="1600" dirty="0">
              <a:solidFill>
                <a:schemeClr val="tx1"/>
              </a:solidFill>
            </a:endParaRPr>
          </a:p>
        </p:txBody>
      </p:sp>
      <p:sp>
        <p:nvSpPr>
          <p:cNvPr id="8" name="Rettangolo 7"/>
          <p:cNvSpPr/>
          <p:nvPr/>
        </p:nvSpPr>
        <p:spPr>
          <a:xfrm>
            <a:off x="1907704" y="1"/>
            <a:ext cx="5472608" cy="830997"/>
          </a:xfrm>
          <a:prstGeom prst="rect">
            <a:avLst/>
          </a:prstGeom>
        </p:spPr>
        <p:txBody>
          <a:bodyPr wrap="square">
            <a:spAutoFit/>
          </a:bodyPr>
          <a:lstStyle/>
          <a:p>
            <a:pPr algn="ctr"/>
            <a:r>
              <a:rPr lang="it-I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 numeri delle precedenti edizioni del bando </a:t>
            </a:r>
            <a:endPar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10" name="Grafico 9"/>
          <p:cNvGraphicFramePr/>
          <p:nvPr/>
        </p:nvGraphicFramePr>
        <p:xfrm>
          <a:off x="971600" y="1340768"/>
          <a:ext cx="7776864" cy="504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444237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15</a:t>
            </a:fld>
            <a:endParaRPr lang="it-IT" dirty="0"/>
          </a:p>
        </p:txBody>
      </p:sp>
      <p:sp>
        <p:nvSpPr>
          <p:cNvPr id="12" name="Ovale 4"/>
          <p:cNvSpPr/>
          <p:nvPr/>
        </p:nvSpPr>
        <p:spPr>
          <a:xfrm>
            <a:off x="1763688" y="3717032"/>
            <a:ext cx="5472608" cy="15796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Grazie per l’attenzione</a:t>
            </a:r>
          </a:p>
        </p:txBody>
      </p:sp>
      <p:sp>
        <p:nvSpPr>
          <p:cNvPr id="7" name="Rettangolo arrotondato 6"/>
          <p:cNvSpPr/>
          <p:nvPr/>
        </p:nvSpPr>
        <p:spPr>
          <a:xfrm>
            <a:off x="539552" y="1340767"/>
            <a:ext cx="8147248" cy="3955883"/>
          </a:xfrm>
          <a:prstGeom prst="roundRect">
            <a:avLst/>
          </a:prstGeom>
          <a:noFill/>
          <a:ln w="25400" cap="flat" cmpd="sng" algn="ctr">
            <a:noFill/>
            <a:prstDash val="solid"/>
          </a:ln>
          <a:effectLst/>
        </p:spPr>
        <p:txBody>
          <a:bodyPr rtlCol="0" anchor="ctr"/>
          <a:lstStyle/>
          <a:p>
            <a:pPr algn="just"/>
            <a:endParaRPr lang="it-IT" sz="1600" dirty="0">
              <a:solidFill>
                <a:schemeClr val="tx1"/>
              </a:solidFill>
            </a:endParaRPr>
          </a:p>
        </p:txBody>
      </p:sp>
      <p:sp>
        <p:nvSpPr>
          <p:cNvPr id="8" name="Rettangolo 7"/>
          <p:cNvSpPr/>
          <p:nvPr/>
        </p:nvSpPr>
        <p:spPr>
          <a:xfrm>
            <a:off x="1907704" y="1"/>
            <a:ext cx="5472608" cy="830997"/>
          </a:xfrm>
          <a:prstGeom prst="rect">
            <a:avLst/>
          </a:prstGeom>
        </p:spPr>
        <p:txBody>
          <a:bodyPr wrap="square">
            <a:spAutoFit/>
          </a:bodyPr>
          <a:lstStyle/>
          <a:p>
            <a:pPr algn="ctr"/>
            <a:r>
              <a:rPr lang="it-I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 numeri delle precedenti edizioni del bando </a:t>
            </a:r>
            <a:endPar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11" name="Grafico 10"/>
          <p:cNvGraphicFramePr/>
          <p:nvPr/>
        </p:nvGraphicFramePr>
        <p:xfrm>
          <a:off x="611560" y="1628800"/>
          <a:ext cx="7560840" cy="46805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444237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16</a:t>
            </a:fld>
            <a:endParaRPr lang="it-IT" dirty="0"/>
          </a:p>
        </p:txBody>
      </p:sp>
      <p:sp>
        <p:nvSpPr>
          <p:cNvPr id="12" name="Ovale 4"/>
          <p:cNvSpPr/>
          <p:nvPr/>
        </p:nvSpPr>
        <p:spPr>
          <a:xfrm>
            <a:off x="1763688" y="3717032"/>
            <a:ext cx="5472608" cy="15796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940" tIns="27940" rIns="27940" bIns="27940" numCol="1" spcCol="1270" anchor="ctr" anchorCtr="0">
            <a:noAutofit/>
          </a:bodyPr>
          <a:lstStyle/>
          <a:p>
            <a:pPr algn="ctr" defTabSz="1955800">
              <a:lnSpc>
                <a:spcPct val="90000"/>
              </a:lnSpc>
              <a:spcBef>
                <a:spcPct val="0"/>
              </a:spcBef>
              <a:spcAft>
                <a:spcPct val="35000"/>
              </a:spcAft>
            </a:pPr>
            <a:r>
              <a:rPr lang="it-IT" sz="3600" b="1" kern="1200" dirty="0"/>
              <a:t>Grazie per l’attenzione</a:t>
            </a:r>
          </a:p>
        </p:txBody>
      </p:sp>
      <p:sp>
        <p:nvSpPr>
          <p:cNvPr id="7" name="Rettangolo arrotondato 6"/>
          <p:cNvSpPr/>
          <p:nvPr/>
        </p:nvSpPr>
        <p:spPr>
          <a:xfrm>
            <a:off x="539552" y="1340767"/>
            <a:ext cx="8147248" cy="3955883"/>
          </a:xfrm>
          <a:prstGeom prst="roundRect">
            <a:avLst/>
          </a:prstGeom>
          <a:noFill/>
          <a:ln w="25400" cap="flat" cmpd="sng" algn="ctr">
            <a:noFill/>
            <a:prstDash val="solid"/>
          </a:ln>
          <a:effectLst/>
        </p:spPr>
        <p:txBody>
          <a:bodyPr rtlCol="0" anchor="ctr"/>
          <a:lstStyle/>
          <a:p>
            <a:pPr algn="just"/>
            <a:endParaRPr lang="it-IT" sz="1600" dirty="0">
              <a:solidFill>
                <a:schemeClr val="tx1"/>
              </a:solidFill>
            </a:endParaRPr>
          </a:p>
        </p:txBody>
      </p:sp>
      <p:sp>
        <p:nvSpPr>
          <p:cNvPr id="8" name="Rettangolo 7"/>
          <p:cNvSpPr/>
          <p:nvPr/>
        </p:nvSpPr>
        <p:spPr>
          <a:xfrm>
            <a:off x="1907704" y="1"/>
            <a:ext cx="5472608" cy="830997"/>
          </a:xfrm>
          <a:prstGeom prst="rect">
            <a:avLst/>
          </a:prstGeom>
        </p:spPr>
        <p:txBody>
          <a:bodyPr wrap="square">
            <a:spAutoFit/>
          </a:bodyPr>
          <a:lstStyle/>
          <a:p>
            <a:pPr algn="ctr"/>
            <a:r>
              <a:rPr lang="it-I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 numeri delle precedenti edizioni del bando </a:t>
            </a:r>
            <a:endPar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9" name="Grafico 8"/>
          <p:cNvGraphicFramePr/>
          <p:nvPr/>
        </p:nvGraphicFramePr>
        <p:xfrm>
          <a:off x="755576" y="1412776"/>
          <a:ext cx="7056783"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444237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con angoli arrotondati 27"/>
          <p:cNvSpPr/>
          <p:nvPr/>
        </p:nvSpPr>
        <p:spPr>
          <a:xfrm>
            <a:off x="508593" y="1268760"/>
            <a:ext cx="8280920" cy="4536504"/>
          </a:xfrm>
          <a:prstGeom prst="roundRect">
            <a:avLst/>
          </a:prstGeom>
          <a:noFill/>
          <a:ln w="25400" cap="flat" cmpd="sng" algn="ctr">
            <a:noFill/>
            <a:prstDash val="solid"/>
          </a:ln>
          <a:effectLst/>
        </p:spPr>
        <p:txBody>
          <a:bodyPr rtlCol="0" anchor="ctr"/>
          <a:lstStyle/>
          <a:p>
            <a:pPr indent="-285750" algn="just"/>
            <a:r>
              <a:rPr lang="it-IT" sz="2400" dirty="0"/>
              <a:t>Il bando e  la relativa modulistica da utilizzare </a:t>
            </a:r>
            <a:r>
              <a:rPr lang="it-IT" sz="2400" dirty="0" smtClean="0"/>
              <a:t>saranno </a:t>
            </a:r>
            <a:r>
              <a:rPr lang="it-IT" sz="2400" dirty="0"/>
              <a:t>disponibili dal pomeriggio </a:t>
            </a:r>
            <a:r>
              <a:rPr lang="it-IT" sz="2400" b="1" dirty="0">
                <a:solidFill>
                  <a:srgbClr val="21162D"/>
                </a:solidFill>
              </a:rPr>
              <a:t>del </a:t>
            </a:r>
            <a:r>
              <a:rPr lang="it-IT" sz="2400" b="1" dirty="0" smtClean="0">
                <a:solidFill>
                  <a:srgbClr val="21162D"/>
                </a:solidFill>
              </a:rPr>
              <a:t>29 aprile 2019 </a:t>
            </a:r>
            <a:r>
              <a:rPr lang="it-IT" sz="2400" dirty="0">
                <a:solidFill>
                  <a:srgbClr val="21162D"/>
                </a:solidFill>
              </a:rPr>
              <a:t>sul sito </a:t>
            </a:r>
            <a:r>
              <a:rPr lang="it-IT" sz="2400" dirty="0"/>
              <a:t>istituzionale della Camera di Commercio all’indirizzo </a:t>
            </a:r>
            <a:r>
              <a:rPr lang="it-IT" sz="2400" dirty="0">
                <a:hlinkClick r:id="rId2"/>
              </a:rPr>
              <a:t>http://www.br.camcom.it</a:t>
            </a:r>
            <a:endParaRPr lang="it-IT" sz="2400" dirty="0"/>
          </a:p>
          <a:p>
            <a:pPr indent="-285750" algn="just"/>
            <a:endParaRPr lang="it-IT" dirty="0"/>
          </a:p>
          <a:p>
            <a:pPr marL="285750" indent="-285750" algn="ctr"/>
            <a:endParaRPr lang="it-IT" dirty="0"/>
          </a:p>
          <a:p>
            <a:pPr marL="285750" indent="-285750"/>
            <a:endParaRPr lang="it-IT" dirty="0"/>
          </a:p>
          <a:p>
            <a:pPr marL="285750" indent="-285750"/>
            <a:r>
              <a:rPr lang="it-IT" dirty="0"/>
              <a:t>Per informazioni:</a:t>
            </a:r>
          </a:p>
          <a:p>
            <a:pPr marL="285750" indent="-285750"/>
            <a:r>
              <a:rPr lang="it-IT" dirty="0">
                <a:hlinkClick r:id="rId3"/>
              </a:rPr>
              <a:t>alternanza.scuola.lavoro@br.camcom.it</a:t>
            </a:r>
            <a:endParaRPr lang="it-IT" dirty="0"/>
          </a:p>
          <a:p>
            <a:pPr marL="285750" indent="-285750"/>
            <a:r>
              <a:rPr lang="it-IT" dirty="0"/>
              <a:t>Tel. 0831/228209/228207/228266/562994</a:t>
            </a:r>
          </a:p>
        </p:txBody>
      </p:sp>
      <p:sp>
        <p:nvSpPr>
          <p:cNvPr id="3" name="Segnaposto numero diapositiva 2"/>
          <p:cNvSpPr>
            <a:spLocks noGrp="1"/>
          </p:cNvSpPr>
          <p:nvPr>
            <p:ph type="sldNum" sz="quarter" idx="12"/>
          </p:nvPr>
        </p:nvSpPr>
        <p:spPr/>
        <p:txBody>
          <a:bodyPr/>
          <a:lstStyle/>
          <a:p>
            <a:fld id="{E7A41E1B-4F70-4964-A407-84C68BE8251C}" type="slidenum">
              <a:rPr lang="it-IT" smtClean="0"/>
              <a:pPr/>
              <a:t>17</a:t>
            </a:fld>
            <a:endParaRPr lang="it-IT"/>
          </a:p>
        </p:txBody>
      </p:sp>
      <p:pic>
        <p:nvPicPr>
          <p:cNvPr id="4" name="Immagine 1">
            <a:extLst>
              <a:ext uri="{FF2B5EF4-FFF2-40B4-BE49-F238E27FC236}">
                <a16:creationId xmlns="" xmlns:a16="http://schemas.microsoft.com/office/drawing/2014/main" id="{1F537884-F160-47DD-B206-8BF68D7AB70B}"/>
              </a:ext>
            </a:extLst>
          </p:cNvPr>
          <p:cNvPicPr>
            <a:picLocks noChangeAspect="1" noChangeArrowheads="1"/>
          </p:cNvPicPr>
          <p:nvPr/>
        </p:nvPicPr>
        <p:blipFill>
          <a:blip r:embed="rId4" cstate="print"/>
          <a:srcRect/>
          <a:stretch>
            <a:fillRect/>
          </a:stretch>
        </p:blipFill>
        <p:spPr bwMode="auto">
          <a:xfrm>
            <a:off x="539552" y="6165304"/>
            <a:ext cx="1952625" cy="533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2</a:t>
            </a:fld>
            <a:endParaRPr lang="it-IT" dirty="0"/>
          </a:p>
        </p:txBody>
      </p:sp>
      <p:sp>
        <p:nvSpPr>
          <p:cNvPr id="8" name="Rettangolo con angoli arrotondati 27"/>
          <p:cNvSpPr/>
          <p:nvPr/>
        </p:nvSpPr>
        <p:spPr>
          <a:xfrm>
            <a:off x="323528" y="1484784"/>
            <a:ext cx="8496944" cy="4176464"/>
          </a:xfrm>
          <a:prstGeom prst="roundRect">
            <a:avLst/>
          </a:prstGeom>
          <a:noFill/>
          <a:ln w="25400" cap="flat" cmpd="sng" algn="ctr">
            <a:noFill/>
            <a:prstDash val="solid"/>
          </a:ln>
          <a:effectLst/>
        </p:spPr>
        <p:txBody>
          <a:bodyPr rtlCol="0" anchor="ctr"/>
          <a:lstStyle/>
          <a:p>
            <a:pPr lvl="0" algn="just"/>
            <a:r>
              <a:rPr lang="it-IT" sz="3200" dirty="0" smtClean="0"/>
              <a:t>La dotazione finanziaria messa a disposizione dall’Ente camerale per la presente annualità  è pari a </a:t>
            </a:r>
            <a:r>
              <a:rPr lang="it-IT" sz="3200" b="1" dirty="0" smtClean="0"/>
              <a:t>€ 79.100,00</a:t>
            </a:r>
          </a:p>
          <a:p>
            <a:pPr lvl="0" algn="just"/>
            <a:endParaRPr lang="it-IT" sz="2800" b="1" dirty="0">
              <a:solidFill>
                <a:schemeClr val="tx1">
                  <a:lumMod val="65000"/>
                  <a:lumOff val="35000"/>
                </a:schemeClr>
              </a:solidFill>
            </a:endParaRPr>
          </a:p>
        </p:txBody>
      </p:sp>
      <p:sp>
        <p:nvSpPr>
          <p:cNvPr id="3" name="Rettangolo 2"/>
          <p:cNvSpPr/>
          <p:nvPr/>
        </p:nvSpPr>
        <p:spPr>
          <a:xfrm>
            <a:off x="2987824" y="292006"/>
            <a:ext cx="3000821" cy="369332"/>
          </a:xfrm>
          <a:prstGeom prst="rect">
            <a:avLst/>
          </a:prstGeom>
          <a:noFill/>
          <a:ln w="25400" cap="flat" cmpd="sng" algn="ctr">
            <a:noFill/>
            <a:prstDash val="solid"/>
          </a:ln>
          <a:effectLst/>
        </p:spPr>
        <p:txBody>
          <a:bodyPr vert="horz" lIns="91440" tIns="45720" rIns="91440" bIns="45720" rtlCol="0" anchor="ctr">
            <a:normAutofit fontScale="92500" lnSpcReduction="10000"/>
          </a:bodyPr>
          <a:lstStyle/>
          <a:p>
            <a:pPr algn="ctr">
              <a:spcBef>
                <a:spcPct val="0"/>
              </a:spcBef>
            </a:pPr>
            <a:r>
              <a:rPr lang="it-IT"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rPr>
              <a:t>La dotazione finanziaria </a:t>
            </a:r>
            <a:endParaRPr lang="it-IT"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endParaRPr>
          </a:p>
        </p:txBody>
      </p:sp>
      <p:pic>
        <p:nvPicPr>
          <p:cNvPr id="7" name="Immagine 1">
            <a:extLst>
              <a:ext uri="{FF2B5EF4-FFF2-40B4-BE49-F238E27FC236}">
                <a16:creationId xmlns="" xmlns:a16="http://schemas.microsoft.com/office/drawing/2014/main" id="{5205C0AD-83AA-4ACE-97D9-C35BADEE990C}"/>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extLst>
      <p:ext uri="{BB962C8B-B14F-4D97-AF65-F5344CB8AC3E}">
        <p14:creationId xmlns="" xmlns:p14="http://schemas.microsoft.com/office/powerpoint/2010/main" val="3708686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3779912" y="6237312"/>
            <a:ext cx="1944216"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3</a:t>
            </a:fld>
            <a:endParaRPr lang="it-IT" dirty="0"/>
          </a:p>
        </p:txBody>
      </p:sp>
      <p:sp>
        <p:nvSpPr>
          <p:cNvPr id="8" name="Rettangolo con angoli arrotondati 27"/>
          <p:cNvSpPr/>
          <p:nvPr/>
        </p:nvSpPr>
        <p:spPr>
          <a:xfrm>
            <a:off x="323528" y="1484784"/>
            <a:ext cx="8496944" cy="4176464"/>
          </a:xfrm>
          <a:prstGeom prst="roundRect">
            <a:avLst/>
          </a:prstGeom>
          <a:noFill/>
          <a:ln w="25400" cap="flat" cmpd="sng" algn="ctr">
            <a:noFill/>
            <a:prstDash val="solid"/>
          </a:ln>
          <a:effectLst/>
        </p:spPr>
        <p:txBody>
          <a:bodyPr rtlCol="0" anchor="ctr"/>
          <a:lstStyle/>
          <a:p>
            <a:pPr marL="342900" lvl="0" indent="-342900" algn="just"/>
            <a:r>
              <a:rPr lang="it-IT" sz="2200" dirty="0" smtClean="0"/>
              <a:t>	E’</a:t>
            </a:r>
            <a:r>
              <a:rPr lang="it-IT" sz="2800" dirty="0" smtClean="0"/>
              <a:t> stato confermato l’impianto complessivo del bando annualità 2018 sia per quanto riguarda il numero minimo di ore di percorso (40 ore), </a:t>
            </a:r>
            <a:r>
              <a:rPr lang="it-IT" sz="2800" smtClean="0"/>
              <a:t>che per la </a:t>
            </a:r>
            <a:r>
              <a:rPr lang="it-IT" sz="2800" dirty="0" smtClean="0"/>
              <a:t>platea dei soggetti beneficiari (imprese, soggetti Rea e professionisti iscritti ad un ordine o collegio professionale) oltre agli importi dei voucher liquidabili </a:t>
            </a:r>
            <a:endParaRPr lang="it-IT" sz="2800" dirty="0"/>
          </a:p>
          <a:p>
            <a:pPr lvl="0"/>
            <a:endParaRPr lang="it-IT" sz="2400" b="1" dirty="0">
              <a:solidFill>
                <a:schemeClr val="tx1">
                  <a:lumMod val="65000"/>
                  <a:lumOff val="35000"/>
                </a:schemeClr>
              </a:solidFill>
            </a:endParaRPr>
          </a:p>
        </p:txBody>
      </p:sp>
      <p:sp>
        <p:nvSpPr>
          <p:cNvPr id="3" name="Rettangolo 2"/>
          <p:cNvSpPr/>
          <p:nvPr/>
        </p:nvSpPr>
        <p:spPr>
          <a:xfrm>
            <a:off x="2987824" y="292006"/>
            <a:ext cx="3000821" cy="369332"/>
          </a:xfrm>
          <a:prstGeom prst="rect">
            <a:avLst/>
          </a:prstGeom>
          <a:noFill/>
          <a:ln w="25400" cap="flat" cmpd="sng" algn="ctr">
            <a:noFill/>
            <a:prstDash val="solid"/>
          </a:ln>
          <a:effectLst/>
        </p:spPr>
        <p:txBody>
          <a:bodyPr vert="horz" lIns="91440" tIns="45720" rIns="91440" bIns="45720" rtlCol="0" anchor="ctr">
            <a:normAutofit fontScale="92500" lnSpcReduction="10000"/>
          </a:bodyPr>
          <a:lstStyle/>
          <a:p>
            <a:pPr algn="ctr">
              <a:spcBef>
                <a:spcPct val="0"/>
              </a:spcBef>
            </a:pPr>
            <a:r>
              <a:rPr lang="it-IT"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rPr>
              <a:t>BANDO 2019</a:t>
            </a:r>
            <a:endParaRPr lang="it-IT"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endParaRPr>
          </a:p>
        </p:txBody>
      </p:sp>
      <p:pic>
        <p:nvPicPr>
          <p:cNvPr id="7" name="Immagine 1">
            <a:extLst>
              <a:ext uri="{FF2B5EF4-FFF2-40B4-BE49-F238E27FC236}">
                <a16:creationId xmlns="" xmlns:a16="http://schemas.microsoft.com/office/drawing/2014/main" id="{5205C0AD-83AA-4ACE-97D9-C35BADEE990C}"/>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extLst>
      <p:ext uri="{BB962C8B-B14F-4D97-AF65-F5344CB8AC3E}">
        <p14:creationId xmlns="" xmlns:p14="http://schemas.microsoft.com/office/powerpoint/2010/main" val="3708686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ttangolo con angoli arrotondati 27"/>
          <p:cNvSpPr>
            <a:spLocks noGrp="1"/>
          </p:cNvSpPr>
          <p:nvPr>
            <p:ph sz="quarter" idx="1"/>
          </p:nvPr>
        </p:nvSpPr>
        <p:spPr>
          <a:xfrm>
            <a:off x="1702024" y="1177561"/>
            <a:ext cx="6984776" cy="1199157"/>
          </a:xfrm>
          <a:prstGeom prst="roundRect">
            <a:avLst/>
          </a:prstGeom>
          <a:noFill/>
          <a:ln w="25400" cap="flat" cmpd="sng" algn="ctr">
            <a:solidFill>
              <a:srgbClr val="C0504D">
                <a:lumMod val="60000"/>
                <a:lumOff val="40000"/>
              </a:srgbClr>
            </a:solidFill>
            <a:prstDash val="solid"/>
          </a:ln>
          <a:effectLst/>
        </p:spPr>
        <p:txBody>
          <a:bodyPr rtlCol="0" anchor="ctr">
            <a:normAutofit fontScale="92500" lnSpcReduction="10000"/>
          </a:bodyPr>
          <a:lstStyle/>
          <a:p>
            <a:pPr marL="285750" indent="-285750" algn="just">
              <a:spcBef>
                <a:spcPts val="0"/>
              </a:spcBef>
              <a:buNone/>
            </a:pPr>
            <a:endParaRPr lang="it-IT" sz="2400" dirty="0"/>
          </a:p>
          <a:p>
            <a:pPr marL="285750" indent="-285750" algn="just">
              <a:spcBef>
                <a:spcPts val="0"/>
              </a:spcBef>
              <a:buNone/>
            </a:pPr>
            <a:r>
              <a:rPr lang="it-IT" sz="2400" dirty="0"/>
              <a:t>I beneficiari dell’incentivo sono le imprese, i soggetti REA</a:t>
            </a:r>
          </a:p>
          <a:p>
            <a:pPr marL="0" indent="0" algn="just">
              <a:spcBef>
                <a:spcPts val="0"/>
              </a:spcBef>
              <a:buNone/>
            </a:pPr>
            <a:r>
              <a:rPr lang="it-IT" sz="2400" dirty="0"/>
              <a:t> e i professionisti iscritti agli ordini e ai collegi professionali </a:t>
            </a:r>
          </a:p>
          <a:p>
            <a:pPr marL="285750" indent="-285750" algn="just">
              <a:buFont typeface="Arial" pitchFamily="34" charset="0"/>
              <a:buChar char="•"/>
            </a:pPr>
            <a:endParaRPr lang="it-IT" b="1" dirty="0">
              <a:solidFill>
                <a:schemeClr val="tx1">
                  <a:lumMod val="65000"/>
                  <a:lumOff val="35000"/>
                </a:schemeClr>
              </a:solidFill>
              <a:effectLst>
                <a:outerShdw blurRad="38100" dist="38100" dir="2700000" algn="tl">
                  <a:srgbClr val="000000">
                    <a:alpha val="43137"/>
                  </a:srgbClr>
                </a:outerShdw>
              </a:effectLst>
            </a:endParaRPr>
          </a:p>
        </p:txBody>
      </p:sp>
      <p:sp>
        <p:nvSpPr>
          <p:cNvPr id="16" name="Rettangolo con angoli arrotondati 27"/>
          <p:cNvSpPr/>
          <p:nvPr/>
        </p:nvSpPr>
        <p:spPr>
          <a:xfrm>
            <a:off x="0" y="2639771"/>
            <a:ext cx="9144000" cy="576064"/>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it-IT" b="1" dirty="0">
                <a:solidFill>
                  <a:schemeClr val="bg1"/>
                </a:solidFill>
              </a:rPr>
              <a:t>I REQUISITI COMUNI</a:t>
            </a:r>
          </a:p>
        </p:txBody>
      </p:sp>
      <p:sp>
        <p:nvSpPr>
          <p:cNvPr id="17" name="Rettangolo con angoli arrotondati 27"/>
          <p:cNvSpPr/>
          <p:nvPr/>
        </p:nvSpPr>
        <p:spPr>
          <a:xfrm>
            <a:off x="467544" y="3299147"/>
            <a:ext cx="7776864" cy="2794150"/>
          </a:xfrm>
          <a:prstGeom prst="roundRect">
            <a:avLst/>
          </a:prstGeom>
          <a:noFill/>
          <a:ln w="25400" cap="flat" cmpd="sng" algn="ctr">
            <a:solidFill>
              <a:srgbClr val="C0504D">
                <a:lumMod val="60000"/>
                <a:lumOff val="40000"/>
              </a:srgbClr>
            </a:solidFill>
            <a:prstDash val="solid"/>
          </a:ln>
          <a:effectLst/>
        </p:spPr>
        <p:txBody>
          <a:bodyPr rtlCol="0" anchor="ctr"/>
          <a:lstStyle/>
          <a:p>
            <a:pPr marL="228600" lvl="0" indent="-228600">
              <a:buFont typeface="+mj-lt"/>
              <a:buAutoNum type="arabicPeriod"/>
            </a:pPr>
            <a:r>
              <a:rPr lang="it-IT" sz="1600" dirty="0"/>
              <a:t>avere la sede  e/o un’unità operativa nel territorio di competenza della C.C.I.A.A. di Brindisi;</a:t>
            </a:r>
          </a:p>
          <a:p>
            <a:pPr marL="228600" indent="-228600">
              <a:buFont typeface="+mj-lt"/>
              <a:buAutoNum type="arabicPeriod"/>
            </a:pPr>
            <a:r>
              <a:rPr lang="it-IT" sz="1600" dirty="0"/>
              <a:t>essere iscritti nel Registro nazionale alternanza scuola-lavoro: </a:t>
            </a:r>
            <a:r>
              <a:rPr lang="it-IT" sz="1600" b="1" dirty="0">
                <a:hlinkClick r:id="rId2">
                  <a:extLst>
                    <a:ext uri="{A12FA001-AC4F-418D-AE19-62706E023703}">
                      <ahyp:hlinkClr xmlns="" xmlns:ahyp="http://schemas.microsoft.com/office/drawing/2018/hyperlinkcolor" val="tx"/>
                    </a:ext>
                  </a:extLst>
                </a:hlinkClick>
              </a:rPr>
              <a:t>http://scuolalavoro.registroimprese.it</a:t>
            </a:r>
            <a:r>
              <a:rPr lang="it-IT" sz="1600" dirty="0">
                <a:hlinkClick r:id="rId3">
                  <a:extLst>
                    <a:ext uri="{A12FA001-AC4F-418D-AE19-62706E023703}">
                      <ahyp:hlinkClr xmlns="" xmlns:ahyp="http://schemas.microsoft.com/office/drawing/2018/hyperlinkcolor" val="tx"/>
                    </a:ext>
                  </a:extLst>
                </a:hlinkClick>
              </a:rPr>
              <a:t>;</a:t>
            </a:r>
            <a:r>
              <a:rPr lang="it-IT" sz="1600" dirty="0"/>
              <a:t> </a:t>
            </a:r>
          </a:p>
          <a:p>
            <a:pPr marL="228600" indent="-228600">
              <a:buFont typeface="+mj-lt"/>
              <a:buAutoNum type="arabicPeriod"/>
            </a:pPr>
            <a:r>
              <a:rPr lang="it-IT" sz="1600" dirty="0"/>
              <a:t>aver regolarmente assolto  gli obblighi contributivi  previdenziali e assistenziali (INPS/INAIL/Casse Edili)/Casse professionali);</a:t>
            </a:r>
          </a:p>
          <a:p>
            <a:pPr marL="228600" indent="-228600">
              <a:buFont typeface="+mj-lt"/>
              <a:buAutoNum type="arabicPeriod"/>
            </a:pPr>
            <a:r>
              <a:rPr lang="it-IT" sz="1600" dirty="0"/>
              <a:t>non aver  già beneficiato di altri contributi pubblici a valere sui medesimi percorsi formativi di alternanza scuola-lavoro;</a:t>
            </a:r>
          </a:p>
          <a:p>
            <a:pPr marL="228600" indent="-228600">
              <a:buFont typeface="+mj-lt"/>
              <a:buAutoNum type="arabicPeriod"/>
            </a:pPr>
            <a:r>
              <a:rPr lang="it-IT" sz="1600" dirty="0"/>
              <a:t>aver accolto nel periodo  </a:t>
            </a:r>
            <a:r>
              <a:rPr lang="it-IT" sz="1600" b="1" dirty="0" smtClean="0"/>
              <a:t>01/</a:t>
            </a:r>
            <a:r>
              <a:rPr lang="it-IT" sz="1600" b="1" dirty="0" err="1" smtClean="0"/>
              <a:t>01</a:t>
            </a:r>
            <a:r>
              <a:rPr lang="it-IT" sz="1600" b="1" dirty="0" smtClean="0"/>
              <a:t>/2019 </a:t>
            </a:r>
            <a:r>
              <a:rPr lang="it-IT" sz="1600" b="1" dirty="0"/>
              <a:t>- </a:t>
            </a:r>
            <a:r>
              <a:rPr lang="it-IT" sz="1600" b="1" dirty="0" smtClean="0"/>
              <a:t>30/06/2019</a:t>
            </a:r>
            <a:r>
              <a:rPr lang="it-IT" sz="1600" dirty="0" smtClean="0"/>
              <a:t> </a:t>
            </a:r>
            <a:r>
              <a:rPr lang="it-IT" sz="1600" dirty="0"/>
              <a:t>uno o più studenti in percorsi di alternanza scuola-lavoro sulla base di convenzioni stipulate tra istituto scolastico e soggetto ospitante con un periodo minimo di </a:t>
            </a:r>
            <a:r>
              <a:rPr lang="it-IT" sz="1600" b="1" dirty="0"/>
              <a:t>40 ore </a:t>
            </a:r>
            <a:r>
              <a:rPr lang="it-IT" sz="1600" dirty="0"/>
              <a:t>, per ciascuno studente</a:t>
            </a:r>
          </a:p>
        </p:txBody>
      </p:sp>
      <p:pic>
        <p:nvPicPr>
          <p:cNvPr id="18" name="Picture 4" descr="Risultati immagini per beneficiari"/>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79512" y="1049318"/>
            <a:ext cx="1763688" cy="155131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Segnaposto numero diapositiva 7"/>
          <p:cNvSpPr>
            <a:spLocks noGrp="1"/>
          </p:cNvSpPr>
          <p:nvPr>
            <p:ph type="sldNum" sz="quarter" idx="12"/>
          </p:nvPr>
        </p:nvSpPr>
        <p:spPr/>
        <p:txBody>
          <a:bodyPr/>
          <a:lstStyle/>
          <a:p>
            <a:fld id="{E7A41E1B-4F70-4964-A407-84C68BE8251C}" type="slidenum">
              <a:rPr lang="it-IT" smtClean="0"/>
              <a:pPr/>
              <a:t>4</a:t>
            </a:fld>
            <a:endParaRPr lang="it-IT"/>
          </a:p>
        </p:txBody>
      </p:sp>
      <p:pic>
        <p:nvPicPr>
          <p:cNvPr id="9" name="Immagine 1">
            <a:extLst>
              <a:ext uri="{FF2B5EF4-FFF2-40B4-BE49-F238E27FC236}">
                <a16:creationId xmlns="" xmlns:a16="http://schemas.microsoft.com/office/drawing/2014/main" id="{EA49D091-3024-4C5B-A9C5-F6CC64C0456B}"/>
              </a:ext>
            </a:extLst>
          </p:cNvPr>
          <p:cNvPicPr>
            <a:picLocks noChangeAspect="1" noChangeArrowheads="1"/>
          </p:cNvPicPr>
          <p:nvPr/>
        </p:nvPicPr>
        <p:blipFill>
          <a:blip r:embed="rId5" cstate="print"/>
          <a:srcRect/>
          <a:stretch>
            <a:fillRect/>
          </a:stretch>
        </p:blipFill>
        <p:spPr bwMode="auto">
          <a:xfrm>
            <a:off x="497777" y="6188075"/>
            <a:ext cx="1952625" cy="533400"/>
          </a:xfrm>
          <a:prstGeom prst="rect">
            <a:avLst/>
          </a:prstGeom>
          <a:noFill/>
        </p:spPr>
      </p:pic>
      <p:sp>
        <p:nvSpPr>
          <p:cNvPr id="11" name="Rettangolo con angoli arrotondati 27"/>
          <p:cNvSpPr/>
          <p:nvPr/>
        </p:nvSpPr>
        <p:spPr>
          <a:xfrm>
            <a:off x="1544035" y="175693"/>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SOGGETTI BENEFICIARI E I REQUISITI COMUNI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687288" y="226108"/>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REQUISITIVI AGGIUNTIVI PER CATEGORIA </a:t>
            </a:r>
            <a:r>
              <a:rPr lang="it-IT" b="1" dirty="0" err="1">
                <a:solidFill>
                  <a:schemeClr val="bg1"/>
                </a:solidFill>
              </a:rPr>
              <a:t>DI</a:t>
            </a:r>
            <a:r>
              <a:rPr lang="it-IT" b="1" dirty="0">
                <a:solidFill>
                  <a:schemeClr val="bg1"/>
                </a:solidFill>
              </a:rPr>
              <a:t> SOGGETTO OSPITANTE: LE IMPRESE E I SOGGETTI REA </a:t>
            </a:r>
          </a:p>
        </p:txBody>
      </p:sp>
      <p:sp>
        <p:nvSpPr>
          <p:cNvPr id="8" name="Segnaposto contenuto 7"/>
          <p:cNvSpPr>
            <a:spLocks noGrp="1"/>
          </p:cNvSpPr>
          <p:nvPr>
            <p:ph idx="1"/>
          </p:nvPr>
        </p:nvSpPr>
        <p:spPr>
          <a:xfrm>
            <a:off x="251520" y="1052736"/>
            <a:ext cx="8568952" cy="5280842"/>
          </a:xfrm>
          <a:noFill/>
        </p:spPr>
        <p:txBody>
          <a:bodyPr>
            <a:noAutofit/>
          </a:bodyPr>
          <a:lstStyle/>
          <a:p>
            <a:pPr>
              <a:spcBef>
                <a:spcPts val="0"/>
              </a:spcBef>
              <a:buNone/>
            </a:pPr>
            <a:r>
              <a:rPr lang="it-IT" sz="1900" b="1" dirty="0"/>
              <a:t>LE IMPRESE ED I SOGGETTI REA DOVRANNO INOLTRE </a:t>
            </a:r>
            <a:r>
              <a:rPr lang="it-IT" sz="1900" dirty="0"/>
              <a:t>:</a:t>
            </a:r>
          </a:p>
          <a:p>
            <a:pPr lvl="0" algn="just">
              <a:spcBef>
                <a:spcPts val="0"/>
              </a:spcBef>
            </a:pPr>
            <a:r>
              <a:rPr lang="it-IT" sz="1900" dirty="0"/>
              <a:t>essere regolarmente iscritte al Registro delle Imprese della C.C.I.A.A. di Brindisi o al Repertorio Economico Amministrativo (REA) di Brindisi, attive ed in regola con il pagamento del diritto annuale</a:t>
            </a:r>
            <a:r>
              <a:rPr lang="it-IT" sz="1900" strike="sngStrike" dirty="0"/>
              <a:t>;</a:t>
            </a:r>
            <a:endParaRPr lang="it-IT" sz="1900" dirty="0"/>
          </a:p>
          <a:p>
            <a:pPr lvl="0" algn="just">
              <a:spcBef>
                <a:spcPts val="0"/>
              </a:spcBef>
            </a:pPr>
            <a:r>
              <a:rPr lang="it-IT" sz="1900" dirty="0"/>
              <a:t>non  trovarsi in stato di fallimento, di liquidazione, di amministrazione controllata, di concordato preventivo o in qualsiasi altra situazione equivalente secondo la normativa vigente e nei cui riguardi non sia in corso un procedimento per la dichiarazione di una di tali situazioni;</a:t>
            </a:r>
          </a:p>
          <a:p>
            <a:pPr algn="just">
              <a:spcBef>
                <a:spcPts val="0"/>
              </a:spcBef>
            </a:pPr>
            <a:r>
              <a:rPr lang="it-IT" sz="1900" dirty="0"/>
              <a:t>non rientrare tra gli enti di diritto privato di cui agli articoli da 13 a 42 del codice civile, che forniscono servizi a favore della Camera di Commercio di Brindisi anche a titolo gratuito ai sensi della legge 7.8.2012 n.135 di conversione con modificazioni del D.L. 95/2012</a:t>
            </a:r>
          </a:p>
          <a:p>
            <a:pPr algn="just">
              <a:spcBef>
                <a:spcPts val="0"/>
              </a:spcBef>
            </a:pPr>
            <a:r>
              <a:rPr lang="it-IT" sz="1900" dirty="0">
                <a:solidFill>
                  <a:srgbClr val="21162D"/>
                </a:solidFill>
              </a:rPr>
              <a:t>per le imprese  ed i soggetti REA che a</a:t>
            </a:r>
            <a:r>
              <a:rPr lang="it-IT" sz="1900" dirty="0"/>
              <a:t>bbiano </a:t>
            </a:r>
            <a:r>
              <a:rPr lang="it-IT" sz="1900" u="sng" dirty="0"/>
              <a:t>sede legale</a:t>
            </a:r>
            <a:r>
              <a:rPr lang="it-IT" sz="1900" dirty="0"/>
              <a:t> nella provincia di Brindisi è consentito in subordine al requisito dell’iscrizione al RASL l’aver  presentato alla data di presentazione della domanda apposita delega al Conservatore per l’iscrizione d’ufficio secondo la procedura indicata sul sito istituzionale camerale</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5</a:t>
            </a:fld>
            <a:endParaRPr lang="it-IT"/>
          </a:p>
        </p:txBody>
      </p:sp>
      <p:pic>
        <p:nvPicPr>
          <p:cNvPr id="5" name="Immagine 1">
            <a:extLst>
              <a:ext uri="{FF2B5EF4-FFF2-40B4-BE49-F238E27FC236}">
                <a16:creationId xmlns="" xmlns:a16="http://schemas.microsoft.com/office/drawing/2014/main" id="{B1B48985-93E1-4D91-8F7A-2C5D315E9B0B}"/>
              </a:ext>
            </a:extLst>
          </p:cNvPr>
          <p:cNvPicPr>
            <a:picLocks noChangeAspect="1" noChangeArrowheads="1"/>
          </p:cNvPicPr>
          <p:nvPr/>
        </p:nvPicPr>
        <p:blipFill>
          <a:blip r:embed="rId2" cstate="print"/>
          <a:srcRect/>
          <a:stretch>
            <a:fillRect/>
          </a:stretch>
        </p:blipFill>
        <p:spPr bwMode="auto">
          <a:xfrm>
            <a:off x="539552" y="6333578"/>
            <a:ext cx="1952625" cy="3651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547966" y="167303"/>
            <a:ext cx="5904656"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I REQUISITIVI AGGIUNTIVI PER CATEGORIA </a:t>
            </a:r>
            <a:r>
              <a:rPr lang="it-IT" b="1" dirty="0" err="1">
                <a:solidFill>
                  <a:schemeClr val="bg1"/>
                </a:solidFill>
              </a:rPr>
              <a:t>DI</a:t>
            </a:r>
            <a:r>
              <a:rPr lang="it-IT" b="1" dirty="0">
                <a:solidFill>
                  <a:schemeClr val="bg1"/>
                </a:solidFill>
              </a:rPr>
              <a:t> SOGGETTO OSPITANTE: I LIBERI PROFESSIONISTI </a:t>
            </a:r>
          </a:p>
        </p:txBody>
      </p:sp>
      <p:sp>
        <p:nvSpPr>
          <p:cNvPr id="8" name="Segnaposto contenuto 7"/>
          <p:cNvSpPr>
            <a:spLocks noGrp="1"/>
          </p:cNvSpPr>
          <p:nvPr>
            <p:ph idx="1"/>
          </p:nvPr>
        </p:nvSpPr>
        <p:spPr>
          <a:xfrm>
            <a:off x="395536" y="1772816"/>
            <a:ext cx="7776864" cy="4104456"/>
          </a:xfrm>
          <a:noFill/>
        </p:spPr>
        <p:txBody>
          <a:bodyPr>
            <a:normAutofit/>
          </a:bodyPr>
          <a:lstStyle/>
          <a:p>
            <a:pPr>
              <a:buNone/>
            </a:pPr>
            <a:endParaRPr lang="it-IT" b="1" dirty="0"/>
          </a:p>
          <a:p>
            <a:pPr>
              <a:buNone/>
            </a:pPr>
            <a:endParaRPr lang="it-IT" b="1" dirty="0"/>
          </a:p>
          <a:p>
            <a:pPr algn="ctr">
              <a:buNone/>
            </a:pPr>
            <a:r>
              <a:rPr lang="it-IT" b="1" dirty="0"/>
              <a:t>I liberi professionisti</a:t>
            </a:r>
            <a:r>
              <a:rPr lang="it-IT" dirty="0"/>
              <a:t> dovranno essere iscritti ad un ordine e collegio professionale.</a:t>
            </a:r>
          </a:p>
        </p:txBody>
      </p:sp>
      <p:sp>
        <p:nvSpPr>
          <p:cNvPr id="4" name="Segnaposto numero diapositiva 3"/>
          <p:cNvSpPr>
            <a:spLocks noGrp="1"/>
          </p:cNvSpPr>
          <p:nvPr>
            <p:ph type="sldNum" sz="quarter" idx="12"/>
          </p:nvPr>
        </p:nvSpPr>
        <p:spPr/>
        <p:txBody>
          <a:bodyPr/>
          <a:lstStyle/>
          <a:p>
            <a:fld id="{E7A41E1B-4F70-4964-A407-84C68BE8251C}" type="slidenum">
              <a:rPr lang="it-IT" smtClean="0"/>
              <a:pPr/>
              <a:t>6</a:t>
            </a:fld>
            <a:endParaRPr lang="it-IT"/>
          </a:p>
        </p:txBody>
      </p:sp>
      <p:pic>
        <p:nvPicPr>
          <p:cNvPr id="5" name="Immagine 1">
            <a:extLst>
              <a:ext uri="{FF2B5EF4-FFF2-40B4-BE49-F238E27FC236}">
                <a16:creationId xmlns="" xmlns:a16="http://schemas.microsoft.com/office/drawing/2014/main" id="{9A73348D-7F15-4DA4-B8D5-425CE48B6773}"/>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con angoli arrotondati 27"/>
          <p:cNvSpPr/>
          <p:nvPr/>
        </p:nvSpPr>
        <p:spPr>
          <a:xfrm>
            <a:off x="1127980" y="282531"/>
            <a:ext cx="6888040" cy="596627"/>
          </a:xfrm>
          <a:prstGeom prst="roundRect">
            <a:avLst/>
          </a:prstGeom>
          <a:noFill/>
          <a:ln w="25400" cap="flat" cmpd="sng" algn="ctr">
            <a:noFill/>
            <a:prstDash val="solid"/>
          </a:ln>
          <a:effectLst/>
        </p:spPr>
        <p:txBody>
          <a:bodyPr rtlCol="0" anchor="ctr"/>
          <a:lstStyle/>
          <a:p>
            <a:pPr algn="ctr"/>
            <a:r>
              <a:rPr lang="it-IT" b="1" dirty="0">
                <a:solidFill>
                  <a:schemeClr val="bg1"/>
                </a:solidFill>
              </a:rPr>
              <a:t>COSA FARE PER VERIFICARE LA REGOLARITÀ DEL DIRITTO ANNUALE  ?</a:t>
            </a:r>
          </a:p>
        </p:txBody>
      </p:sp>
      <p:sp>
        <p:nvSpPr>
          <p:cNvPr id="8" name="Segnaposto contenuto 7"/>
          <p:cNvSpPr>
            <a:spLocks noGrp="1"/>
          </p:cNvSpPr>
          <p:nvPr>
            <p:ph idx="1"/>
          </p:nvPr>
        </p:nvSpPr>
        <p:spPr>
          <a:xfrm>
            <a:off x="395536" y="1772816"/>
            <a:ext cx="7776864" cy="3528392"/>
          </a:xfrm>
          <a:noFill/>
        </p:spPr>
        <p:txBody>
          <a:bodyPr>
            <a:normAutofit/>
          </a:bodyPr>
          <a:lstStyle/>
          <a:p>
            <a:pPr marL="0" algn="just">
              <a:spcBef>
                <a:spcPts val="0"/>
              </a:spcBef>
              <a:buNone/>
            </a:pPr>
            <a:r>
              <a:rPr lang="it-IT" sz="2800" dirty="0"/>
              <a:t>Per la verifica della regolarità del diritto annuale è possibile inviare apposita richiesta di controllo all’indirizzo </a:t>
            </a:r>
            <a:r>
              <a:rPr lang="it-IT" sz="2800" u="sng" dirty="0">
                <a:hlinkClick r:id="rId2"/>
              </a:rPr>
              <a:t>dirittoannuale@br.camcom.it</a:t>
            </a:r>
            <a:endParaRPr lang="it-IT" sz="2800" u="sng" dirty="0"/>
          </a:p>
          <a:p>
            <a:pPr marL="0" algn="just">
              <a:spcBef>
                <a:spcPts val="0"/>
              </a:spcBef>
              <a:buNone/>
            </a:pPr>
            <a:r>
              <a:rPr lang="it-IT" sz="2800" dirty="0"/>
              <a:t>indicando nell’oggetto “ALTERNANZA SCUOLA LAVORO - Verifica regolarità diritto annuale - Denominazione impresa/soggetto REA - P.IVA impresa”.</a:t>
            </a:r>
          </a:p>
          <a:p>
            <a:pPr>
              <a:buNone/>
            </a:pPr>
            <a:endParaRPr lang="it-IT" dirty="0"/>
          </a:p>
        </p:txBody>
      </p:sp>
      <p:sp>
        <p:nvSpPr>
          <p:cNvPr id="4" name="Segnaposto numero diapositiva 3"/>
          <p:cNvSpPr>
            <a:spLocks noGrp="1"/>
          </p:cNvSpPr>
          <p:nvPr>
            <p:ph type="sldNum" sz="quarter" idx="12"/>
          </p:nvPr>
        </p:nvSpPr>
        <p:spPr/>
        <p:txBody>
          <a:bodyPr/>
          <a:lstStyle/>
          <a:p>
            <a:fld id="{E7A41E1B-4F70-4964-A407-84C68BE8251C}" type="slidenum">
              <a:rPr lang="it-IT" smtClean="0"/>
              <a:pPr/>
              <a:t>7</a:t>
            </a:fld>
            <a:endParaRPr lang="it-IT"/>
          </a:p>
        </p:txBody>
      </p:sp>
      <p:pic>
        <p:nvPicPr>
          <p:cNvPr id="5" name="Immagine 1">
            <a:extLst>
              <a:ext uri="{FF2B5EF4-FFF2-40B4-BE49-F238E27FC236}">
                <a16:creationId xmlns="" xmlns:a16="http://schemas.microsoft.com/office/drawing/2014/main" id="{7E33E087-FFD2-4F3B-BC99-ACA6A12C3C55}"/>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egnaposto numero diapositiva 14"/>
          <p:cNvSpPr>
            <a:spLocks noGrp="1"/>
          </p:cNvSpPr>
          <p:nvPr>
            <p:ph type="sldNum" sz="quarter" idx="12"/>
          </p:nvPr>
        </p:nvSpPr>
        <p:spPr/>
        <p:txBody>
          <a:bodyPr vert="horz" lIns="91440" tIns="45720" rIns="91440" bIns="45720" rtlCol="0" anchor="ctr"/>
          <a:lstStyle/>
          <a:p>
            <a:fld id="{E7A41E1B-4F70-4964-A407-84C68BE8251C}" type="slidenum">
              <a:rPr lang="it-IT"/>
              <a:pPr/>
              <a:t>8</a:t>
            </a:fld>
            <a:endParaRPr lang="it-IT" dirty="0"/>
          </a:p>
        </p:txBody>
      </p:sp>
      <p:sp>
        <p:nvSpPr>
          <p:cNvPr id="8" name="Rettangolo con angoli arrotondati 27"/>
          <p:cNvSpPr/>
          <p:nvPr/>
        </p:nvSpPr>
        <p:spPr>
          <a:xfrm>
            <a:off x="323528" y="1484784"/>
            <a:ext cx="8496944" cy="4176464"/>
          </a:xfrm>
          <a:prstGeom prst="roundRect">
            <a:avLst/>
          </a:prstGeom>
          <a:noFill/>
          <a:ln w="25400" cap="flat" cmpd="sng" algn="ctr">
            <a:noFill/>
            <a:prstDash val="solid"/>
          </a:ln>
          <a:effectLst/>
        </p:spPr>
        <p:txBody>
          <a:bodyPr rtlCol="0" anchor="ctr"/>
          <a:lstStyle/>
          <a:p>
            <a:pPr algn="just"/>
            <a:r>
              <a:rPr lang="it-IT" sz="2400" dirty="0"/>
              <a:t>Sono ammesse alle agevolazioni i percorsi di alternanza scuola-lavoro intrapresi da studenti della scuola secondaria di secondo grado, sulla base di convenzioni stipulate tra istituto scolastico e soggetto ospitante, presso la sede legale e/o operativa dell’impresa sita in Brindisi.</a:t>
            </a:r>
          </a:p>
          <a:p>
            <a:pPr algn="just"/>
            <a:r>
              <a:rPr lang="it-IT" sz="2400" dirty="0"/>
              <a:t>I percorsi, dovranno essere realizzati a partire dal </a:t>
            </a:r>
            <a:r>
              <a:rPr lang="it-IT" sz="2400" b="1" dirty="0" smtClean="0"/>
              <a:t>01.01.2019</a:t>
            </a:r>
            <a:r>
              <a:rPr lang="it-IT" sz="2400" dirty="0" smtClean="0"/>
              <a:t> </a:t>
            </a:r>
            <a:r>
              <a:rPr lang="it-IT" sz="2400" dirty="0"/>
              <a:t>e fino al </a:t>
            </a:r>
            <a:r>
              <a:rPr lang="it-IT" sz="2400" b="1" dirty="0" smtClean="0"/>
              <a:t>30.06.2019</a:t>
            </a:r>
            <a:r>
              <a:rPr lang="it-IT" sz="2400" dirty="0" smtClean="0"/>
              <a:t>. </a:t>
            </a:r>
            <a:r>
              <a:rPr lang="it-IT" sz="2400" dirty="0"/>
              <a:t>Ciascun studente dovrà effettuare un periodo minimo di </a:t>
            </a:r>
            <a:r>
              <a:rPr lang="it-IT" sz="2400" b="1" dirty="0"/>
              <a:t>40 ore</a:t>
            </a:r>
            <a:r>
              <a:rPr lang="it-IT" sz="2400" dirty="0"/>
              <a:t> di alternanza scuola-lavoro presso il soggetto ospitante</a:t>
            </a:r>
            <a:r>
              <a:rPr lang="it-IT" sz="2400" dirty="0">
                <a:solidFill>
                  <a:schemeClr val="tx1">
                    <a:lumMod val="65000"/>
                    <a:lumOff val="35000"/>
                  </a:schemeClr>
                </a:solidFill>
                <a:effectLst>
                  <a:outerShdw blurRad="38100" dist="38100" dir="2700000" algn="tl">
                    <a:srgbClr val="000000">
                      <a:alpha val="43137"/>
                    </a:srgbClr>
                  </a:outerShdw>
                </a:effectLst>
              </a:rPr>
              <a:t>.</a:t>
            </a:r>
          </a:p>
          <a:p>
            <a:endParaRPr lang="it-IT" sz="2400" dirty="0"/>
          </a:p>
        </p:txBody>
      </p:sp>
      <p:sp>
        <p:nvSpPr>
          <p:cNvPr id="3" name="Rettangolo 2"/>
          <p:cNvSpPr/>
          <p:nvPr/>
        </p:nvSpPr>
        <p:spPr>
          <a:xfrm>
            <a:off x="2048109" y="332656"/>
            <a:ext cx="5580112" cy="461665"/>
          </a:xfrm>
          <a:prstGeom prst="rect">
            <a:avLst/>
          </a:prstGeom>
        </p:spPr>
        <p:txBody>
          <a:bodyPr wrap="square">
            <a:spAutoFit/>
          </a:bodyPr>
          <a:lstStyle/>
          <a:p>
            <a:r>
              <a:rPr lang="it-IT" sz="2400" b="1" dirty="0">
                <a:solidFill>
                  <a:schemeClr val="bg1"/>
                </a:solidFill>
              </a:rPr>
              <a:t>TIPOLOGIA </a:t>
            </a:r>
            <a:r>
              <a:rPr lang="it-IT" sz="2400" b="1" dirty="0" err="1">
                <a:solidFill>
                  <a:schemeClr val="bg1"/>
                </a:solidFill>
              </a:rPr>
              <a:t>DI</a:t>
            </a:r>
            <a:r>
              <a:rPr lang="it-IT" sz="2400" b="1" dirty="0">
                <a:solidFill>
                  <a:schemeClr val="bg1"/>
                </a:solidFill>
              </a:rPr>
              <a:t> INTERVENTI AMMISSIBILI </a:t>
            </a:r>
          </a:p>
        </p:txBody>
      </p:sp>
      <p:pic>
        <p:nvPicPr>
          <p:cNvPr id="7" name="Immagine 1">
            <a:extLst>
              <a:ext uri="{FF2B5EF4-FFF2-40B4-BE49-F238E27FC236}">
                <a16:creationId xmlns="" xmlns:a16="http://schemas.microsoft.com/office/drawing/2014/main" id="{9B816503-9FBA-4AEB-BBA2-A022232B8214}"/>
              </a:ext>
            </a:extLst>
          </p:cNvPr>
          <p:cNvPicPr>
            <a:picLocks noChangeAspect="1" noChangeArrowheads="1"/>
          </p:cNvPicPr>
          <p:nvPr/>
        </p:nvPicPr>
        <p:blipFill>
          <a:blip r:embed="rId3" cstate="print"/>
          <a:srcRect/>
          <a:stretch>
            <a:fillRect/>
          </a:stretch>
        </p:blipFill>
        <p:spPr bwMode="auto">
          <a:xfrm>
            <a:off x="539552" y="6165304"/>
            <a:ext cx="1952625" cy="533400"/>
          </a:xfrm>
          <a:prstGeom prst="rect">
            <a:avLst/>
          </a:prstGeom>
          <a:noFill/>
        </p:spPr>
      </p:pic>
    </p:spTree>
    <p:extLst>
      <p:ext uri="{BB962C8B-B14F-4D97-AF65-F5344CB8AC3E}">
        <p14:creationId xmlns="" xmlns:p14="http://schemas.microsoft.com/office/powerpoint/2010/main" val="370868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35188" y="332656"/>
            <a:ext cx="3873624" cy="360040"/>
          </a:xfrm>
        </p:spPr>
        <p:txBody>
          <a:bodyPr>
            <a:noAutofit/>
          </a:bodyPr>
          <a:lstStyle/>
          <a:p>
            <a:r>
              <a:rPr lang="it-IT" sz="2400" dirty="0">
                <a:ln w="18415" cmpd="sng">
                  <a:solidFill>
                    <a:srgbClr val="FFFFFF"/>
                  </a:solidFill>
                  <a:prstDash val="solid"/>
                </a:ln>
                <a:solidFill>
                  <a:srgbClr val="FFFFFF"/>
                </a:solidFill>
                <a:effectLst>
                  <a:outerShdw blurRad="63500" dir="3600000" algn="tl" rotWithShape="0">
                    <a:srgbClr val="000000">
                      <a:alpha val="70000"/>
                    </a:srgbClr>
                  </a:outerShdw>
                </a:effectLst>
              </a:rPr>
              <a:t>AMMONTARE DEL VOUCHER </a:t>
            </a:r>
          </a:p>
        </p:txBody>
      </p:sp>
      <p:sp>
        <p:nvSpPr>
          <p:cNvPr id="3" name="Segnaposto numero diapositiva 2"/>
          <p:cNvSpPr>
            <a:spLocks noGrp="1"/>
          </p:cNvSpPr>
          <p:nvPr>
            <p:ph type="sldNum" sz="quarter" idx="12"/>
          </p:nvPr>
        </p:nvSpPr>
        <p:spPr/>
        <p:txBody>
          <a:bodyPr/>
          <a:lstStyle/>
          <a:p>
            <a:fld id="{E7A41E1B-4F70-4964-A407-84C68BE8251C}" type="slidenum">
              <a:rPr lang="it-IT" smtClean="0"/>
              <a:pPr/>
              <a:t>9</a:t>
            </a:fld>
            <a:endParaRPr lang="it-IT"/>
          </a:p>
        </p:txBody>
      </p:sp>
      <p:sp>
        <p:nvSpPr>
          <p:cNvPr id="4" name="Rettangolo 3"/>
          <p:cNvSpPr/>
          <p:nvPr/>
        </p:nvSpPr>
        <p:spPr>
          <a:xfrm>
            <a:off x="323528" y="1166842"/>
            <a:ext cx="8496944" cy="4893647"/>
          </a:xfrm>
          <a:prstGeom prst="rect">
            <a:avLst/>
          </a:prstGeom>
        </p:spPr>
        <p:txBody>
          <a:bodyPr wrap="square">
            <a:spAutoFit/>
          </a:bodyPr>
          <a:lstStyle/>
          <a:p>
            <a:endParaRPr lang="it-IT" sz="2400" dirty="0"/>
          </a:p>
          <a:p>
            <a:pPr algn="just"/>
            <a:r>
              <a:rPr lang="it-IT" sz="2400" dirty="0"/>
              <a:t>L’agevolazione prevede il riconoscimento di un voucher a fondo perduto a favore del soggetto ospitante pari a </a:t>
            </a:r>
            <a:r>
              <a:rPr lang="it-IT" sz="2400" b="1" dirty="0"/>
              <a:t>€.500,00 </a:t>
            </a:r>
            <a:r>
              <a:rPr lang="it-IT" sz="2400" dirty="0"/>
              <a:t>(cinquecento/00) per ogni studente, fino ad un massimo di </a:t>
            </a:r>
            <a:r>
              <a:rPr lang="it-IT" sz="2400" b="1" dirty="0"/>
              <a:t>€.3.000,00</a:t>
            </a:r>
            <a:r>
              <a:rPr lang="it-IT" sz="2400" dirty="0"/>
              <a:t> (tremila/00). </a:t>
            </a:r>
          </a:p>
          <a:p>
            <a:pPr algn="just"/>
            <a:r>
              <a:rPr lang="it-IT" sz="2400" dirty="0"/>
              <a:t>Tale importo potrà essere ulteriormente incrementato:</a:t>
            </a:r>
          </a:p>
          <a:p>
            <a:pPr marL="457200" indent="-457200" algn="just">
              <a:buFont typeface="+mj-lt"/>
              <a:buAutoNum type="arabicPeriod"/>
            </a:pPr>
            <a:r>
              <a:rPr lang="it-IT" sz="2400" dirty="0"/>
              <a:t>nel caso di inserimento di uno o più studenti diversamente abili, certificati ai sensi della legge 104/92 di ulteriori €. </a:t>
            </a:r>
            <a:r>
              <a:rPr lang="it-IT" sz="2400" b="1" dirty="0"/>
              <a:t>200,00 </a:t>
            </a:r>
            <a:r>
              <a:rPr lang="it-IT" sz="2400" dirty="0"/>
              <a:t>(duecento/00) </a:t>
            </a:r>
            <a:r>
              <a:rPr lang="it-IT" sz="2400" b="1" dirty="0"/>
              <a:t>pro-capite</a:t>
            </a:r>
            <a:endParaRPr lang="it-IT" sz="2400" dirty="0"/>
          </a:p>
          <a:p>
            <a:pPr marL="457200" indent="-457200" algn="just">
              <a:buFont typeface="+mj-lt"/>
              <a:buAutoNum type="arabicPeriod"/>
            </a:pPr>
            <a:r>
              <a:rPr lang="it-IT" sz="2400" dirty="0"/>
              <a:t>solo per le imprese in possesso del rating di legalità di un ulteriore importo fino ad un massimo di </a:t>
            </a:r>
            <a:r>
              <a:rPr lang="it-IT" sz="2400" b="1" dirty="0"/>
              <a:t>€. 150,00 </a:t>
            </a:r>
            <a:r>
              <a:rPr lang="it-IT" sz="2400" dirty="0"/>
              <a:t>(3 stelle di rating)</a:t>
            </a:r>
          </a:p>
          <a:p>
            <a:r>
              <a:rPr lang="it-IT" sz="2400" dirty="0"/>
              <a:t> </a:t>
            </a:r>
          </a:p>
        </p:txBody>
      </p:sp>
      <p:pic>
        <p:nvPicPr>
          <p:cNvPr id="5" name="Immagine 1">
            <a:extLst>
              <a:ext uri="{FF2B5EF4-FFF2-40B4-BE49-F238E27FC236}">
                <a16:creationId xmlns="" xmlns:a16="http://schemas.microsoft.com/office/drawing/2014/main" id="{EB0961D2-9479-40DC-B894-876C426E0BAA}"/>
              </a:ext>
            </a:extLst>
          </p:cNvPr>
          <p:cNvPicPr>
            <a:picLocks noChangeAspect="1" noChangeArrowheads="1"/>
          </p:cNvPicPr>
          <p:nvPr/>
        </p:nvPicPr>
        <p:blipFill>
          <a:blip r:embed="rId2" cstate="print"/>
          <a:srcRect/>
          <a:stretch>
            <a:fillRect/>
          </a:stretch>
        </p:blipFill>
        <p:spPr bwMode="auto">
          <a:xfrm>
            <a:off x="539552" y="6165304"/>
            <a:ext cx="1952625" cy="533400"/>
          </a:xfrm>
          <a:prstGeom prst="rect">
            <a:avLst/>
          </a:prstGeom>
          <a:noFill/>
        </p:spPr>
      </p:pic>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11024</TotalTime>
  <Words>1010</Words>
  <Application>Microsoft Office PowerPoint</Application>
  <PresentationFormat>Presentazione su schermo (4:3)</PresentationFormat>
  <Paragraphs>115</Paragraphs>
  <Slides>17</Slides>
  <Notes>3</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Tema di Office</vt:lpstr>
      <vt:lpstr>Diapositiva 1</vt:lpstr>
      <vt:lpstr>Diapositiva 2</vt:lpstr>
      <vt:lpstr>Diapositiva 3</vt:lpstr>
      <vt:lpstr>Diapositiva 4</vt:lpstr>
      <vt:lpstr>Diapositiva 5</vt:lpstr>
      <vt:lpstr>Diapositiva 6</vt:lpstr>
      <vt:lpstr>Diapositiva 7</vt:lpstr>
      <vt:lpstr>Diapositiva 8</vt:lpstr>
      <vt:lpstr>AMMONTARE DEL VOUCHER </vt:lpstr>
      <vt:lpstr>Diapositiva 10</vt:lpstr>
      <vt:lpstr>Diapositiva 11</vt:lpstr>
      <vt:lpstr>Diapositiva 12</vt:lpstr>
      <vt:lpstr>Diapositiva 13</vt:lpstr>
      <vt:lpstr>Diapositiva 14</vt:lpstr>
      <vt:lpstr>Diapositiva 15</vt:lpstr>
      <vt:lpstr>Diapositiva 16</vt:lpstr>
      <vt:lpstr>Diapositiva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Bertoletti Marco</dc:creator>
  <cp:lastModifiedBy>cbr0092</cp:lastModifiedBy>
  <cp:revision>1134</cp:revision>
  <cp:lastPrinted>2018-03-15T08:47:48Z</cp:lastPrinted>
  <dcterms:created xsi:type="dcterms:W3CDTF">2016-09-28T08:47:02Z</dcterms:created>
  <dcterms:modified xsi:type="dcterms:W3CDTF">2019-04-18T09:43:39Z</dcterms:modified>
</cp:coreProperties>
</file>