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9906000" cx="6858000"/>
  <p:notesSz cx="6858000" cy="9144000"/>
  <p:embeddedFontLst>
    <p:embeddedFont>
      <p:font typeface="Play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:go="http://customooxmlschemas.google.com/" r:id="rId9" roundtripDataSignature="AMtx7mjBWlhdL3KHNXqw/jEyMXUg3bkK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2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tito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514350" y="1621191"/>
            <a:ext cx="5829300" cy="34487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857250" y="5202944"/>
            <a:ext cx="5143500" cy="2391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contenuto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stazione sezione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467916" y="2469624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467916" y="6629226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500"/>
              <a:buNone/>
              <a:defRPr sz="15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350"/>
              <a:buNone/>
              <a:defRPr sz="135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e contenuti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fronto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472381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tito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uota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to con didascalia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magine con didascalia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testo verticale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86367" y="2822135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olo e testo verticale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1449696" y="3985464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550679" y="2549570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  <a:defRPr b="0" i="0" sz="33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11" Type="http://schemas.openxmlformats.org/officeDocument/2006/relationships/image" Target="../media/image7.png"/><Relationship Id="rId10" Type="http://schemas.openxmlformats.org/officeDocument/2006/relationships/image" Target="../media/image4.png"/><Relationship Id="rId9" Type="http://schemas.openxmlformats.org/officeDocument/2006/relationships/image" Target="../media/image3.png"/><Relationship Id="rId5" Type="http://schemas.openxmlformats.org/officeDocument/2006/relationships/image" Target="../media/image2.jpg"/><Relationship Id="rId6" Type="http://schemas.openxmlformats.org/officeDocument/2006/relationships/image" Target="../media/image1.png"/><Relationship Id="rId7" Type="http://schemas.openxmlformats.org/officeDocument/2006/relationships/hyperlink" Target="https://www.unimercatorum.it/iscrizione/post-laurea?corso=ALFO497" TargetMode="External"/><Relationship Id="rId8" Type="http://schemas.openxmlformats.org/officeDocument/2006/relationships/hyperlink" Target="https://assets.ctfassets.net/5bcqzxwt09xw/3JIYVjYndkUjUv4cSUIKUE/7e9a8aee35a93bd602e81bbec6a90dcf/dichiarazione_titolo_di_studi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18994" l="12108" r="15646" t="36842"/>
          <a:stretch/>
        </p:blipFill>
        <p:spPr>
          <a:xfrm>
            <a:off x="9512" y="7461239"/>
            <a:ext cx="6838975" cy="253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22389" y="171698"/>
            <a:ext cx="1723664" cy="356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Logo UnionCamere.jpg - Wikipedia" id="86" name="Google Shape;8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9981" y="241139"/>
            <a:ext cx="1460902" cy="3099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iversità Mercatorum Siracusa - Siref - Ente di Formazione Professionale  SiracusaSiref – Ente di Formazione Professionale Siracusa" id="87" name="Google Shape;87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440373" y="133290"/>
            <a:ext cx="1092337" cy="46631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4013379" y="239491"/>
            <a:ext cx="1426994" cy="2539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it-IT" sz="1050" u="none" cap="none" strike="noStrike">
                <a:solidFill>
                  <a:srgbClr val="143C64"/>
                </a:solidFill>
                <a:latin typeface="Arial"/>
                <a:ea typeface="Arial"/>
                <a:cs typeface="Arial"/>
                <a:sym typeface="Arial"/>
              </a:rPr>
              <a:t>in collaborazione con</a:t>
            </a:r>
            <a:endParaRPr/>
          </a:p>
        </p:txBody>
      </p:sp>
      <p:sp>
        <p:nvSpPr>
          <p:cNvPr id="89" name="Google Shape;89;p1"/>
          <p:cNvSpPr txBox="1"/>
          <p:nvPr/>
        </p:nvSpPr>
        <p:spPr>
          <a:xfrm>
            <a:off x="272687" y="2067903"/>
            <a:ext cx="479949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2200" cap="small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Percorso formativo per le Imprese</a:t>
            </a:r>
            <a:endParaRPr/>
          </a:p>
        </p:txBody>
      </p:sp>
      <p:cxnSp>
        <p:nvCxnSpPr>
          <p:cNvPr id="90" name="Google Shape;90;p1"/>
          <p:cNvCxnSpPr/>
          <p:nvPr/>
        </p:nvCxnSpPr>
        <p:spPr>
          <a:xfrm>
            <a:off x="38368" y="1951924"/>
            <a:ext cx="3307976" cy="0"/>
          </a:xfrm>
          <a:prstGeom prst="straightConnector1">
            <a:avLst/>
          </a:prstGeom>
          <a:noFill/>
          <a:ln cap="flat" cmpd="sng" w="38100">
            <a:solidFill>
              <a:srgbClr val="A6CAEC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91" name="Google Shape;91;p1"/>
          <p:cNvSpPr txBox="1"/>
          <p:nvPr/>
        </p:nvSpPr>
        <p:spPr>
          <a:xfrm>
            <a:off x="272688" y="1503046"/>
            <a:ext cx="403358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2400" cap="small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Tourism Lab Academy</a:t>
            </a:r>
            <a:endParaRPr/>
          </a:p>
        </p:txBody>
      </p:sp>
      <p:sp>
        <p:nvSpPr>
          <p:cNvPr id="92" name="Google Shape;92;p1"/>
          <p:cNvSpPr txBox="1"/>
          <p:nvPr/>
        </p:nvSpPr>
        <p:spPr>
          <a:xfrm>
            <a:off x="272688" y="2545271"/>
            <a:ext cx="637749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Dopo il successo della prima annualità, la </a:t>
            </a:r>
            <a:r>
              <a:rPr b="1" i="0"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Tourism Lab Academy</a:t>
            </a:r>
            <a:r>
              <a:rPr b="0" i="0"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torna con un </a:t>
            </a:r>
            <a:r>
              <a:rPr b="1" i="0"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programma rinnovato</a:t>
            </a:r>
            <a:r>
              <a:rPr b="0" i="0"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i="0"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arricchito </a:t>
            </a:r>
            <a:r>
              <a:rPr b="0" i="0"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da </a:t>
            </a:r>
            <a:r>
              <a:rPr b="1" i="0"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nuovi contenuti </a:t>
            </a:r>
            <a:r>
              <a:rPr b="0" i="0"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 </a:t>
            </a:r>
            <a:r>
              <a:rPr b="1" i="0"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strumenti </a:t>
            </a:r>
            <a:r>
              <a:rPr b="0" i="0"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per affrontare le sfide di un settore in continua evoluzione. </a:t>
            </a:r>
            <a:endParaRPr sz="12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298028" y="3257583"/>
            <a:ext cx="344672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800" cap="small">
                <a:solidFill>
                  <a:srgbClr val="1F5C99"/>
                </a:solidFill>
                <a:latin typeface="Arial"/>
                <a:ea typeface="Arial"/>
                <a:cs typeface="Arial"/>
                <a:sym typeface="Arial"/>
              </a:rPr>
              <a:t>A chi è rivolto</a:t>
            </a:r>
            <a:endParaRPr/>
          </a:p>
        </p:txBody>
      </p:sp>
      <p:sp>
        <p:nvSpPr>
          <p:cNvPr id="94" name="Google Shape;94;p1"/>
          <p:cNvSpPr/>
          <p:nvPr/>
        </p:nvSpPr>
        <p:spPr>
          <a:xfrm>
            <a:off x="17803" y="3644065"/>
            <a:ext cx="6532710" cy="531601"/>
          </a:xfrm>
          <a:prstGeom prst="rect">
            <a:avLst/>
          </a:prstGeom>
          <a:solidFill>
            <a:srgbClr val="D9E5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360367" y="3631919"/>
            <a:ext cx="622522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 tutte le </a:t>
            </a:r>
            <a:r>
              <a:rPr b="1"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b="1" i="0"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mprese turistiche, creative e culturali </a:t>
            </a:r>
            <a:r>
              <a:rPr b="0" i="0"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che </a:t>
            </a:r>
            <a:r>
              <a:rPr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mirano a </a:t>
            </a:r>
            <a:r>
              <a:rPr b="1"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rafforzare la propria competitività</a:t>
            </a:r>
            <a:r>
              <a:rPr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nel settore, oltre che ad </a:t>
            </a:r>
            <a:r>
              <a:rPr b="0" i="0"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acquisire  e/o sviluppare </a:t>
            </a:r>
            <a:r>
              <a:rPr b="1" i="0"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nuove competenze</a:t>
            </a:r>
            <a:r>
              <a:rPr i="0"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1" i="0" sz="12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307487" y="4272268"/>
            <a:ext cx="399879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800" cap="small">
                <a:solidFill>
                  <a:srgbClr val="1F5C99"/>
                </a:solidFill>
                <a:latin typeface="Arial"/>
                <a:ea typeface="Arial"/>
                <a:cs typeface="Arial"/>
                <a:sym typeface="Arial"/>
              </a:rPr>
              <a:t>Perché è importante partecipare</a:t>
            </a:r>
            <a:endParaRPr/>
          </a:p>
        </p:txBody>
      </p:sp>
      <p:sp>
        <p:nvSpPr>
          <p:cNvPr id="97" name="Google Shape;97;p1"/>
          <p:cNvSpPr/>
          <p:nvPr/>
        </p:nvSpPr>
        <p:spPr>
          <a:xfrm>
            <a:off x="-1221" y="4702117"/>
            <a:ext cx="6532710" cy="519348"/>
          </a:xfrm>
          <a:prstGeom prst="rect">
            <a:avLst/>
          </a:prstGeom>
          <a:solidFill>
            <a:srgbClr val="D9E5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306266" y="4730699"/>
            <a:ext cx="622522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Per </a:t>
            </a:r>
            <a:r>
              <a:rPr b="1"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acquisire competenze, migliorare il proprio posizionamento, valorizzare le proprie risorse e accrescere la qualità dell’offerta</a:t>
            </a:r>
            <a:r>
              <a:rPr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1" i="0" sz="12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308707" y="5331890"/>
            <a:ext cx="476347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800" cap="small">
                <a:solidFill>
                  <a:srgbClr val="1F5C99"/>
                </a:solidFill>
                <a:latin typeface="Arial"/>
                <a:ea typeface="Arial"/>
                <a:cs typeface="Arial"/>
                <a:sym typeface="Arial"/>
              </a:rPr>
              <a:t>Dove e come seguire le lezioni</a:t>
            </a:r>
            <a:endParaRPr/>
          </a:p>
        </p:txBody>
      </p:sp>
      <p:sp>
        <p:nvSpPr>
          <p:cNvPr id="100" name="Google Shape;100;p1"/>
          <p:cNvSpPr/>
          <p:nvPr/>
        </p:nvSpPr>
        <p:spPr>
          <a:xfrm>
            <a:off x="0" y="5761737"/>
            <a:ext cx="6532710" cy="1053975"/>
          </a:xfrm>
          <a:prstGeom prst="rect">
            <a:avLst/>
          </a:prstGeom>
          <a:solidFill>
            <a:srgbClr val="D9E5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307487" y="5790321"/>
            <a:ext cx="6225223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Le lezioni della </a:t>
            </a:r>
            <a:r>
              <a:rPr b="1"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Tourism Lab Academy </a:t>
            </a:r>
            <a:r>
              <a:rPr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sono strutturate per essere seguite in </a:t>
            </a:r>
            <a:r>
              <a:rPr b="1"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modalità sincrona e asincrona</a:t>
            </a:r>
            <a:r>
              <a:rPr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, attraverso la piattaforma Universitas, accessibile da remoto, in ogni momento della giornata e da qualsiasi dispositivo. Essendo la seconda annualità, per ottenere l’attestato di partecipazione, occorrerà </a:t>
            </a:r>
            <a:r>
              <a:rPr b="1"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visionare almeno l’80% delle lezioni</a:t>
            </a:r>
            <a:r>
              <a:rPr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del primo e secondo anno.</a:t>
            </a:r>
            <a:endParaRPr b="1" i="0" sz="12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>
            <a:hlinkClick r:id="rId7"/>
          </p:cNvPr>
          <p:cNvSpPr txBox="1"/>
          <p:nvPr/>
        </p:nvSpPr>
        <p:spPr>
          <a:xfrm>
            <a:off x="3496235" y="7995336"/>
            <a:ext cx="303406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2400" u="sng" cap="small">
                <a:solidFill>
                  <a:srgbClr val="1F5C99"/>
                </a:solidFill>
                <a:latin typeface="Arial"/>
                <a:ea typeface="Arial"/>
                <a:cs typeface="Arial"/>
                <a:sym typeface="Arial"/>
              </a:rPr>
              <a:t>Iscriviti al percorso</a:t>
            </a:r>
            <a:endParaRPr/>
          </a:p>
        </p:txBody>
      </p:sp>
      <p:sp>
        <p:nvSpPr>
          <p:cNvPr id="103" name="Google Shape;103;p1"/>
          <p:cNvSpPr txBox="1"/>
          <p:nvPr/>
        </p:nvSpPr>
        <p:spPr>
          <a:xfrm>
            <a:off x="3294803" y="8417425"/>
            <a:ext cx="364055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E’ possibile immatricolarsi fino al 1 novembre 2026</a:t>
            </a:r>
            <a:endParaRPr/>
          </a:p>
        </p:txBody>
      </p:sp>
      <p:sp>
        <p:nvSpPr>
          <p:cNvPr id="104" name="Google Shape;104;p1"/>
          <p:cNvSpPr txBox="1"/>
          <p:nvPr/>
        </p:nvSpPr>
        <p:spPr>
          <a:xfrm>
            <a:off x="272688" y="6805984"/>
            <a:ext cx="476347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-IT" sz="1800" cap="small">
                <a:solidFill>
                  <a:srgbClr val="1F5C99"/>
                </a:solidFill>
                <a:latin typeface="Arial"/>
                <a:ea typeface="Arial"/>
                <a:cs typeface="Arial"/>
                <a:sym typeface="Arial"/>
              </a:rPr>
              <a:t>Come accedere al percorso di formazione</a:t>
            </a:r>
            <a:endParaRPr/>
          </a:p>
        </p:txBody>
      </p:sp>
      <p:sp>
        <p:nvSpPr>
          <p:cNvPr id="105" name="Google Shape;105;p1"/>
          <p:cNvSpPr/>
          <p:nvPr/>
        </p:nvSpPr>
        <p:spPr>
          <a:xfrm>
            <a:off x="-2409" y="7174415"/>
            <a:ext cx="6532710" cy="687977"/>
          </a:xfrm>
          <a:prstGeom prst="rect">
            <a:avLst/>
          </a:prstGeom>
          <a:solidFill>
            <a:srgbClr val="D9E5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"/>
          <p:cNvSpPr txBox="1"/>
          <p:nvPr/>
        </p:nvSpPr>
        <p:spPr>
          <a:xfrm>
            <a:off x="278995" y="7191565"/>
            <a:ext cx="613469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Per iscriversi alla piattaforma Universitas Mercatorum e </a:t>
            </a:r>
            <a:r>
              <a:rPr b="1"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accedere</a:t>
            </a:r>
            <a:r>
              <a:rPr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alle lezioni della </a:t>
            </a:r>
            <a:r>
              <a:rPr b="1"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Tourism Lab Academy </a:t>
            </a:r>
            <a:r>
              <a:rPr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basta aver conseguito un </a:t>
            </a:r>
            <a:r>
              <a:rPr b="1"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diploma di scuola superiore di qualsiasi indirizzo</a:t>
            </a:r>
            <a:r>
              <a:rPr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, specificandolo al momento dell’iscrizione con un’</a:t>
            </a:r>
            <a:r>
              <a:rPr lang="it-IT" sz="1200" u="sng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autocertificazione</a:t>
            </a:r>
            <a:r>
              <a:rPr lang="it-IT" sz="1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1" i="0" sz="12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7" name="Google Shape;107;p1"/>
          <p:cNvGrpSpPr/>
          <p:nvPr/>
        </p:nvGrpSpPr>
        <p:grpSpPr>
          <a:xfrm>
            <a:off x="4670026" y="768093"/>
            <a:ext cx="1625710" cy="1623021"/>
            <a:chOff x="4608664" y="758552"/>
            <a:chExt cx="1625710" cy="1623021"/>
          </a:xfrm>
        </p:grpSpPr>
        <p:pic>
          <p:nvPicPr>
            <p:cNvPr id="108" name="Google Shape;108;p1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4893734" y="758552"/>
              <a:ext cx="1093278" cy="140163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" name="Google Shape;109;p1"/>
            <p:cNvSpPr txBox="1"/>
            <p:nvPr/>
          </p:nvSpPr>
          <p:spPr>
            <a:xfrm>
              <a:off x="4608664" y="2135352"/>
              <a:ext cx="1625710" cy="2462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it-IT" sz="1000" cap="small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seconda annualità</a:t>
              </a:r>
              <a:endParaRPr b="1" sz="1000" cap="small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10" name="Google Shape;110;p1" title="Logo CCIAA (2)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222395" y="819775"/>
            <a:ext cx="1960304" cy="35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 title="Unioncamere Puglia (1)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34975" y="595624"/>
            <a:ext cx="1525900" cy="76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i Office">
  <a:themeElements>
    <a:clrScheme name="Tema di 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2026-09-24T14:50:29Z</dcterms:created>
  <dc:creator>Claudia Pullara</dc:creator>
</cp:coreProperties>
</file>